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4"/>
  </p:sldMasterIdLst>
  <p:sldIdLst>
    <p:sldId id="256" r:id="rId5"/>
    <p:sldId id="302" r:id="rId6"/>
    <p:sldId id="259" r:id="rId7"/>
    <p:sldId id="260" r:id="rId8"/>
    <p:sldId id="264" r:id="rId9"/>
    <p:sldId id="266" r:id="rId10"/>
    <p:sldId id="261" r:id="rId11"/>
    <p:sldId id="262" r:id="rId12"/>
    <p:sldId id="282" r:id="rId13"/>
    <p:sldId id="294" r:id="rId14"/>
    <p:sldId id="268" r:id="rId15"/>
    <p:sldId id="269" r:id="rId16"/>
    <p:sldId id="270" r:id="rId17"/>
    <p:sldId id="271" r:id="rId18"/>
    <p:sldId id="273" r:id="rId19"/>
    <p:sldId id="274" r:id="rId20"/>
    <p:sldId id="295" r:id="rId21"/>
    <p:sldId id="276" r:id="rId22"/>
    <p:sldId id="275" r:id="rId23"/>
    <p:sldId id="277" r:id="rId24"/>
    <p:sldId id="300" r:id="rId25"/>
    <p:sldId id="278" r:id="rId26"/>
    <p:sldId id="288" r:id="rId27"/>
    <p:sldId id="289" r:id="rId28"/>
    <p:sldId id="296" r:id="rId29"/>
    <p:sldId id="297" r:id="rId30"/>
    <p:sldId id="298" r:id="rId31"/>
    <p:sldId id="299" r:id="rId32"/>
    <p:sldId id="290" r:id="rId33"/>
    <p:sldId id="301" r:id="rId34"/>
    <p:sldId id="258" r:id="rId35"/>
    <p:sldId id="283" r:id="rId36"/>
    <p:sldId id="284" r:id="rId37"/>
    <p:sldId id="285" r:id="rId38"/>
    <p:sldId id="286" r:id="rId39"/>
    <p:sldId id="28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5353"/>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54CC93-0EA3-41F0-990E-5860B1EE95D5}" v="366" dt="2022-12-12T00:26:25.730"/>
    <p1510:client id="{EC93F579-CA39-1ABD-516B-5030BE620AA1}" v="9" dt="2022-12-12T00:44:20.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2" d="100"/>
          <a:sy n="82" d="100"/>
        </p:scale>
        <p:origin x="49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F96111-DEC6-4796-ABA1-9EF7E12DB9C9}" type="doc">
      <dgm:prSet loTypeId="urn:microsoft.com/office/officeart/2005/8/layout/process5" loCatId="process" qsTypeId="urn:microsoft.com/office/officeart/2005/8/quickstyle/3d3" qsCatId="3D" csTypeId="urn:microsoft.com/office/officeart/2005/8/colors/accent0_3" csCatId="mainScheme" phldr="1"/>
      <dgm:spPr/>
      <dgm:t>
        <a:bodyPr/>
        <a:lstStyle/>
        <a:p>
          <a:endParaRPr lang="en-US"/>
        </a:p>
      </dgm:t>
    </dgm:pt>
    <dgm:pt modelId="{EE3559E4-4C5D-4000-9D53-1AF6FEC44BE8}">
      <dgm:prSet/>
      <dgm:spPr/>
      <dgm:t>
        <a:bodyPr/>
        <a:lstStyle/>
        <a:p>
          <a:r>
            <a:rPr lang="en-US" dirty="0">
              <a:solidFill>
                <a:schemeClr val="bg2"/>
              </a:solidFill>
              <a:latin typeface="+mn-lt"/>
            </a:rPr>
            <a:t>1. What is Breast Cancer?</a:t>
          </a:r>
        </a:p>
      </dgm:t>
    </dgm:pt>
    <dgm:pt modelId="{28281F68-09A4-4910-818D-C583562DE85D}" type="parTrans" cxnId="{93E63738-99D8-4C2C-89ED-64E4048EF254}">
      <dgm:prSet/>
      <dgm:spPr/>
      <dgm:t>
        <a:bodyPr/>
        <a:lstStyle/>
        <a:p>
          <a:endParaRPr lang="en-US"/>
        </a:p>
      </dgm:t>
    </dgm:pt>
    <dgm:pt modelId="{BB832805-53D7-497B-B6B1-B51A72D220C3}" type="sibTrans" cxnId="{93E63738-99D8-4C2C-89ED-64E4048EF254}">
      <dgm:prSet/>
      <dgm:spPr/>
      <dgm:t>
        <a:bodyPr/>
        <a:lstStyle/>
        <a:p>
          <a:endParaRPr lang="en-US"/>
        </a:p>
      </dgm:t>
    </dgm:pt>
    <dgm:pt modelId="{E701A7EB-2A20-405D-AA75-F38C5FE1B0FC}">
      <dgm:prSet/>
      <dgm:spPr/>
      <dgm:t>
        <a:bodyPr/>
        <a:lstStyle/>
        <a:p>
          <a:r>
            <a:rPr lang="en-US" dirty="0">
              <a:solidFill>
                <a:schemeClr val="bg2"/>
              </a:solidFill>
              <a:latin typeface="+mn-lt"/>
            </a:rPr>
            <a:t>2. How common is breast cancer?</a:t>
          </a:r>
        </a:p>
      </dgm:t>
    </dgm:pt>
    <dgm:pt modelId="{66ED732F-4003-4E05-A33E-B977CE53F548}" type="parTrans" cxnId="{F445E0B0-F47F-4822-B443-44F3333B8E95}">
      <dgm:prSet/>
      <dgm:spPr/>
      <dgm:t>
        <a:bodyPr/>
        <a:lstStyle/>
        <a:p>
          <a:endParaRPr lang="en-US"/>
        </a:p>
      </dgm:t>
    </dgm:pt>
    <dgm:pt modelId="{C631AB53-D7E8-4E02-9F1A-27F3064304DC}" type="sibTrans" cxnId="{F445E0B0-F47F-4822-B443-44F3333B8E95}">
      <dgm:prSet/>
      <dgm:spPr/>
      <dgm:t>
        <a:bodyPr/>
        <a:lstStyle/>
        <a:p>
          <a:endParaRPr lang="en-US"/>
        </a:p>
      </dgm:t>
    </dgm:pt>
    <dgm:pt modelId="{E6CC2622-69CC-4FCD-9EF6-F98A3CBC3A67}">
      <dgm:prSet/>
      <dgm:spPr/>
      <dgm:t>
        <a:bodyPr/>
        <a:lstStyle/>
        <a:p>
          <a:r>
            <a:rPr lang="en-US" dirty="0">
              <a:solidFill>
                <a:schemeClr val="bg2"/>
              </a:solidFill>
              <a:latin typeface="+mn-lt"/>
            </a:rPr>
            <a:t>3. </a:t>
          </a:r>
          <a:r>
            <a:rPr lang="en-US" dirty="0">
              <a:solidFill>
                <a:schemeClr val="bg2"/>
              </a:solidFill>
              <a:latin typeface="+mn-lt"/>
              <a:ea typeface="+mj-lt"/>
              <a:cs typeface="+mj-lt"/>
            </a:rPr>
            <a:t>General observations on diagnosis</a:t>
          </a:r>
          <a:endParaRPr lang="en-US" dirty="0">
            <a:solidFill>
              <a:schemeClr val="bg2"/>
            </a:solidFill>
            <a:latin typeface="+mn-lt"/>
          </a:endParaRPr>
        </a:p>
      </dgm:t>
    </dgm:pt>
    <dgm:pt modelId="{811259D6-CAF0-488F-9941-D4A1DCD138D0}" type="parTrans" cxnId="{491F091F-8270-4BC7-AC25-E439B28D8003}">
      <dgm:prSet/>
      <dgm:spPr/>
      <dgm:t>
        <a:bodyPr/>
        <a:lstStyle/>
        <a:p>
          <a:endParaRPr lang="en-US"/>
        </a:p>
      </dgm:t>
    </dgm:pt>
    <dgm:pt modelId="{E0D6C0AD-0F87-4580-9C41-B922DE5CB937}" type="sibTrans" cxnId="{491F091F-8270-4BC7-AC25-E439B28D8003}">
      <dgm:prSet/>
      <dgm:spPr/>
      <dgm:t>
        <a:bodyPr/>
        <a:lstStyle/>
        <a:p>
          <a:endParaRPr lang="en-US"/>
        </a:p>
      </dgm:t>
    </dgm:pt>
    <dgm:pt modelId="{55019C32-A3BC-49F8-A310-6D9F5034B6FF}">
      <dgm:prSet/>
      <dgm:spPr/>
      <dgm:t>
        <a:bodyPr/>
        <a:lstStyle/>
        <a:p>
          <a:r>
            <a:rPr lang="en-US" dirty="0">
              <a:solidFill>
                <a:schemeClr val="bg2"/>
              </a:solidFill>
              <a:latin typeface="+mn-lt"/>
            </a:rPr>
            <a:t>4. </a:t>
          </a:r>
          <a:r>
            <a:rPr lang="en-US" dirty="0">
              <a:solidFill>
                <a:schemeClr val="bg2"/>
              </a:solidFill>
              <a:latin typeface="+mn-lt"/>
              <a:ea typeface="+mj-lt"/>
              <a:cs typeface="+mj-lt"/>
            </a:rPr>
            <a:t>Diagnosis using ML : current practices </a:t>
          </a:r>
          <a:endParaRPr lang="en-US" dirty="0">
            <a:solidFill>
              <a:schemeClr val="bg2"/>
            </a:solidFill>
            <a:latin typeface="+mn-lt"/>
          </a:endParaRPr>
        </a:p>
      </dgm:t>
    </dgm:pt>
    <dgm:pt modelId="{C797BA34-EDC8-46A8-8A34-1A9562004FB6}" type="parTrans" cxnId="{2F2FDDCF-6BFA-44F4-8092-7579E3708855}">
      <dgm:prSet/>
      <dgm:spPr/>
      <dgm:t>
        <a:bodyPr/>
        <a:lstStyle/>
        <a:p>
          <a:endParaRPr lang="en-US"/>
        </a:p>
      </dgm:t>
    </dgm:pt>
    <dgm:pt modelId="{691A4478-426C-4BC8-AFF7-90754CD0514A}" type="sibTrans" cxnId="{2F2FDDCF-6BFA-44F4-8092-7579E3708855}">
      <dgm:prSet/>
      <dgm:spPr/>
      <dgm:t>
        <a:bodyPr/>
        <a:lstStyle/>
        <a:p>
          <a:endParaRPr lang="en-US"/>
        </a:p>
      </dgm:t>
    </dgm:pt>
    <dgm:pt modelId="{4260A2DC-643B-4BBB-B128-5C655D7F97E5}">
      <dgm:prSet custT="1"/>
      <dgm:spPr/>
      <dgm:t>
        <a:bodyPr/>
        <a:lstStyle/>
        <a:p>
          <a:r>
            <a:rPr lang="en-US" sz="1300" dirty="0">
              <a:solidFill>
                <a:schemeClr val="bg2"/>
              </a:solidFill>
              <a:latin typeface="+mn-lt"/>
            </a:rPr>
            <a:t>6. </a:t>
          </a:r>
          <a:r>
            <a:rPr lang="en-US" sz="1300" dirty="0">
              <a:solidFill>
                <a:schemeClr val="bg2"/>
              </a:solidFill>
              <a:latin typeface="+mn-lt"/>
              <a:ea typeface="+mj-lt"/>
              <a:cs typeface="+mj-lt"/>
            </a:rPr>
            <a:t>Systematic Review of Different ML Algorithms</a:t>
          </a:r>
          <a:endParaRPr lang="en-US" sz="1300" dirty="0">
            <a:solidFill>
              <a:schemeClr val="bg2"/>
            </a:solidFill>
            <a:latin typeface="+mn-lt"/>
          </a:endParaRPr>
        </a:p>
      </dgm:t>
    </dgm:pt>
    <dgm:pt modelId="{8112992F-CD75-47B2-83AB-B52D4BF12D28}" type="parTrans" cxnId="{F9D52C5F-6140-4CB4-99CC-3BCD79079969}">
      <dgm:prSet/>
      <dgm:spPr/>
      <dgm:t>
        <a:bodyPr/>
        <a:lstStyle/>
        <a:p>
          <a:endParaRPr lang="en-US"/>
        </a:p>
      </dgm:t>
    </dgm:pt>
    <dgm:pt modelId="{E6AEB0D9-3015-455B-901E-0F7E0421A37B}" type="sibTrans" cxnId="{F9D52C5F-6140-4CB4-99CC-3BCD79079969}">
      <dgm:prSet/>
      <dgm:spPr/>
      <dgm:t>
        <a:bodyPr/>
        <a:lstStyle/>
        <a:p>
          <a:endParaRPr lang="en-US"/>
        </a:p>
      </dgm:t>
    </dgm:pt>
    <dgm:pt modelId="{A42F799B-6DC6-46AF-9CBE-46AA4A8C2079}">
      <dgm:prSet/>
      <dgm:spPr/>
      <dgm:t>
        <a:bodyPr/>
        <a:lstStyle/>
        <a:p>
          <a:r>
            <a:rPr lang="en-US" dirty="0">
              <a:solidFill>
                <a:schemeClr val="bg2"/>
              </a:solidFill>
              <a:latin typeface="+mn-lt"/>
            </a:rPr>
            <a:t>7. Most preferable ML technique – SVM</a:t>
          </a:r>
        </a:p>
      </dgm:t>
    </dgm:pt>
    <dgm:pt modelId="{B1C9FE10-CC47-4856-A952-D4AC50FB53CF}" type="parTrans" cxnId="{BE98CDC8-CB11-41C3-BED3-9F62DBD10C56}">
      <dgm:prSet/>
      <dgm:spPr/>
      <dgm:t>
        <a:bodyPr/>
        <a:lstStyle/>
        <a:p>
          <a:endParaRPr lang="en-US"/>
        </a:p>
      </dgm:t>
    </dgm:pt>
    <dgm:pt modelId="{D129D37B-5ED2-4BD7-98DF-A2442F03B1CD}" type="sibTrans" cxnId="{BE98CDC8-CB11-41C3-BED3-9F62DBD10C56}">
      <dgm:prSet/>
      <dgm:spPr/>
      <dgm:t>
        <a:bodyPr/>
        <a:lstStyle/>
        <a:p>
          <a:endParaRPr lang="en-US"/>
        </a:p>
      </dgm:t>
    </dgm:pt>
    <dgm:pt modelId="{E4CD232F-B52A-4550-BF54-C47B64F11330}">
      <dgm:prSet/>
      <dgm:spPr/>
      <dgm:t>
        <a:bodyPr/>
        <a:lstStyle/>
        <a:p>
          <a:r>
            <a:rPr lang="en-US" dirty="0">
              <a:solidFill>
                <a:schemeClr val="bg2"/>
              </a:solidFill>
              <a:latin typeface="+mn-lt"/>
            </a:rPr>
            <a:t>9. What is SVM?</a:t>
          </a:r>
        </a:p>
      </dgm:t>
    </dgm:pt>
    <dgm:pt modelId="{35A26937-9EAB-4BC3-879F-AA64EF1B6CF6}" type="parTrans" cxnId="{172AA98D-9C91-464B-9AA1-517F645D7383}">
      <dgm:prSet/>
      <dgm:spPr/>
      <dgm:t>
        <a:bodyPr/>
        <a:lstStyle/>
        <a:p>
          <a:endParaRPr lang="en-US"/>
        </a:p>
      </dgm:t>
    </dgm:pt>
    <dgm:pt modelId="{014E30C5-6C51-482D-8671-0E6B381B790C}" type="sibTrans" cxnId="{172AA98D-9C91-464B-9AA1-517F645D7383}">
      <dgm:prSet/>
      <dgm:spPr/>
      <dgm:t>
        <a:bodyPr/>
        <a:lstStyle/>
        <a:p>
          <a:endParaRPr lang="en-US"/>
        </a:p>
      </dgm:t>
    </dgm:pt>
    <dgm:pt modelId="{678F590D-13D6-4FD0-B7B3-A9B6164EC6C7}">
      <dgm:prSet/>
      <dgm:spPr/>
      <dgm:t>
        <a:bodyPr/>
        <a:lstStyle/>
        <a:p>
          <a:r>
            <a:rPr lang="en-US" b="1" dirty="0">
              <a:solidFill>
                <a:schemeClr val="bg2"/>
              </a:solidFill>
              <a:latin typeface="+mn-lt"/>
            </a:rPr>
            <a:t>11. Breast Cancer classification using SVM</a:t>
          </a:r>
        </a:p>
      </dgm:t>
    </dgm:pt>
    <dgm:pt modelId="{52C636AE-345F-4B20-834D-C11334D87107}" type="parTrans" cxnId="{24BDAE52-BD32-4316-A20F-CD4C5326B1EF}">
      <dgm:prSet/>
      <dgm:spPr/>
      <dgm:t>
        <a:bodyPr/>
        <a:lstStyle/>
        <a:p>
          <a:endParaRPr lang="en-US"/>
        </a:p>
      </dgm:t>
    </dgm:pt>
    <dgm:pt modelId="{3532A41E-BEA0-4FB4-85EF-7C8286C2A224}" type="sibTrans" cxnId="{24BDAE52-BD32-4316-A20F-CD4C5326B1EF}">
      <dgm:prSet/>
      <dgm:spPr/>
      <dgm:t>
        <a:bodyPr/>
        <a:lstStyle/>
        <a:p>
          <a:endParaRPr lang="en-US"/>
        </a:p>
      </dgm:t>
    </dgm:pt>
    <dgm:pt modelId="{4E9AF784-2129-40DF-AD58-C64D52ECDE0F}">
      <dgm:prSet/>
      <dgm:spPr/>
      <dgm:t>
        <a:bodyPr/>
        <a:lstStyle/>
        <a:p>
          <a:r>
            <a:rPr lang="en-US" dirty="0">
              <a:solidFill>
                <a:schemeClr val="bg2"/>
              </a:solidFill>
              <a:latin typeface="+mn-lt"/>
            </a:rPr>
            <a:t>12. Attribute information and Features</a:t>
          </a:r>
        </a:p>
      </dgm:t>
    </dgm:pt>
    <dgm:pt modelId="{D6A87485-DCE1-419C-8DD7-11B5EAB302CB}" type="parTrans" cxnId="{30113C3D-646D-4335-918D-0C01637435D9}">
      <dgm:prSet/>
      <dgm:spPr/>
      <dgm:t>
        <a:bodyPr/>
        <a:lstStyle/>
        <a:p>
          <a:endParaRPr lang="en-US"/>
        </a:p>
      </dgm:t>
    </dgm:pt>
    <dgm:pt modelId="{7F183554-B242-43B0-95BD-C7E1B637757F}" type="sibTrans" cxnId="{30113C3D-646D-4335-918D-0C01637435D9}">
      <dgm:prSet/>
      <dgm:spPr/>
      <dgm:t>
        <a:bodyPr/>
        <a:lstStyle/>
        <a:p>
          <a:endParaRPr lang="en-US"/>
        </a:p>
      </dgm:t>
    </dgm:pt>
    <dgm:pt modelId="{E25A70CE-31CB-4870-A0B8-D8B34B199A33}">
      <dgm:prSet/>
      <dgm:spPr/>
      <dgm:t>
        <a:bodyPr/>
        <a:lstStyle/>
        <a:p>
          <a:r>
            <a:rPr lang="en-US" dirty="0">
              <a:solidFill>
                <a:schemeClr val="bg2"/>
              </a:solidFill>
              <a:latin typeface="+mn-lt"/>
            </a:rPr>
            <a:t>13. Algorithm</a:t>
          </a:r>
        </a:p>
      </dgm:t>
    </dgm:pt>
    <dgm:pt modelId="{138A2A89-B695-40BA-A32C-A1EE63D8A65A}" type="parTrans" cxnId="{B7FB8443-B87E-4F1D-AA6C-235D748DB9D1}">
      <dgm:prSet/>
      <dgm:spPr/>
      <dgm:t>
        <a:bodyPr/>
        <a:lstStyle/>
        <a:p>
          <a:endParaRPr lang="en-US"/>
        </a:p>
      </dgm:t>
    </dgm:pt>
    <dgm:pt modelId="{58B4FE16-3294-479F-A491-2CD6A796FF33}" type="sibTrans" cxnId="{B7FB8443-B87E-4F1D-AA6C-235D748DB9D1}">
      <dgm:prSet/>
      <dgm:spPr/>
      <dgm:t>
        <a:bodyPr/>
        <a:lstStyle/>
        <a:p>
          <a:endParaRPr lang="en-US"/>
        </a:p>
      </dgm:t>
    </dgm:pt>
    <dgm:pt modelId="{727D8291-2B31-42C2-8380-10AE4B8B5C35}">
      <dgm:prSet/>
      <dgm:spPr/>
      <dgm:t>
        <a:bodyPr/>
        <a:lstStyle/>
        <a:p>
          <a:r>
            <a:rPr lang="en-US" dirty="0">
              <a:solidFill>
                <a:schemeClr val="bg2"/>
              </a:solidFill>
              <a:latin typeface="+mn-lt"/>
            </a:rPr>
            <a:t>14. Results</a:t>
          </a:r>
        </a:p>
      </dgm:t>
    </dgm:pt>
    <dgm:pt modelId="{26BDCF39-E3D7-4552-8630-D9650E42B487}" type="parTrans" cxnId="{FA2A73B5-7947-4EC6-B2B4-822748B7233B}">
      <dgm:prSet/>
      <dgm:spPr/>
      <dgm:t>
        <a:bodyPr/>
        <a:lstStyle/>
        <a:p>
          <a:endParaRPr lang="en-US"/>
        </a:p>
      </dgm:t>
    </dgm:pt>
    <dgm:pt modelId="{0ACD10D2-F7B0-46E3-9545-BAD3A55A185D}" type="sibTrans" cxnId="{FA2A73B5-7947-4EC6-B2B4-822748B7233B}">
      <dgm:prSet/>
      <dgm:spPr/>
      <dgm:t>
        <a:bodyPr/>
        <a:lstStyle/>
        <a:p>
          <a:endParaRPr lang="en-US"/>
        </a:p>
      </dgm:t>
    </dgm:pt>
    <dgm:pt modelId="{F76E40C8-9654-42AE-B537-90EF63271CFC}">
      <dgm:prSet/>
      <dgm:spPr/>
      <dgm:t>
        <a:bodyPr/>
        <a:lstStyle/>
        <a:p>
          <a:r>
            <a:rPr lang="en-US" dirty="0">
              <a:solidFill>
                <a:schemeClr val="bg2"/>
              </a:solidFill>
              <a:latin typeface="+mn-lt"/>
            </a:rPr>
            <a:t>15. Improvements in the model</a:t>
          </a:r>
        </a:p>
      </dgm:t>
    </dgm:pt>
    <dgm:pt modelId="{BFB6F118-0401-4920-A34A-F805A1B45F4D}" type="parTrans" cxnId="{0D0C8B36-A2C7-45CB-8079-56443BCAAC86}">
      <dgm:prSet/>
      <dgm:spPr/>
      <dgm:t>
        <a:bodyPr/>
        <a:lstStyle/>
        <a:p>
          <a:endParaRPr lang="en-US"/>
        </a:p>
      </dgm:t>
    </dgm:pt>
    <dgm:pt modelId="{4CC62E9A-C725-4F4C-90F3-14DA6292CB9A}" type="sibTrans" cxnId="{0D0C8B36-A2C7-45CB-8079-56443BCAAC86}">
      <dgm:prSet/>
      <dgm:spPr/>
      <dgm:t>
        <a:bodyPr/>
        <a:lstStyle/>
        <a:p>
          <a:endParaRPr lang="en-US"/>
        </a:p>
      </dgm:t>
    </dgm:pt>
    <dgm:pt modelId="{262C341C-652A-4A31-B163-24E4182D8FEE}">
      <dgm:prSet/>
      <dgm:spPr/>
      <dgm:t>
        <a:bodyPr/>
        <a:lstStyle/>
        <a:p>
          <a:r>
            <a:rPr lang="en-US" dirty="0">
              <a:solidFill>
                <a:schemeClr val="bg2"/>
              </a:solidFill>
              <a:latin typeface="+mn-lt"/>
            </a:rPr>
            <a:t>17. Summary</a:t>
          </a:r>
        </a:p>
      </dgm:t>
    </dgm:pt>
    <dgm:pt modelId="{334E8925-4D34-4B30-BE87-48A4AE5C4F0D}" type="parTrans" cxnId="{136A474F-11BA-4B13-B6D3-ED2DBC3AB008}">
      <dgm:prSet/>
      <dgm:spPr/>
      <dgm:t>
        <a:bodyPr/>
        <a:lstStyle/>
        <a:p>
          <a:endParaRPr lang="en-US"/>
        </a:p>
      </dgm:t>
    </dgm:pt>
    <dgm:pt modelId="{2F8FECB2-C7EE-47F9-8F6F-5F57E0591249}" type="sibTrans" cxnId="{136A474F-11BA-4B13-B6D3-ED2DBC3AB008}">
      <dgm:prSet/>
      <dgm:spPr/>
      <dgm:t>
        <a:bodyPr/>
        <a:lstStyle/>
        <a:p>
          <a:endParaRPr lang="en-US"/>
        </a:p>
      </dgm:t>
    </dgm:pt>
    <dgm:pt modelId="{F150C1C7-9DE7-4C35-9433-D7A41CE65B23}">
      <dgm:prSet phldr="0"/>
      <dgm:spPr/>
      <dgm:t>
        <a:bodyPr/>
        <a:lstStyle/>
        <a:p>
          <a:pPr rtl="0"/>
          <a:r>
            <a:rPr lang="en-US" dirty="0">
              <a:solidFill>
                <a:schemeClr val="bg2"/>
              </a:solidFill>
              <a:latin typeface="+mn-lt"/>
              <a:ea typeface="+mj-lt"/>
              <a:cs typeface="+mj-lt"/>
            </a:rPr>
            <a:t>5. Cost-effectiveness of diagnosis using ML</a:t>
          </a:r>
          <a:endParaRPr lang="en-US" dirty="0">
            <a:solidFill>
              <a:schemeClr val="bg2"/>
            </a:solidFill>
            <a:latin typeface="+mn-lt"/>
          </a:endParaRPr>
        </a:p>
      </dgm:t>
    </dgm:pt>
    <dgm:pt modelId="{57EEB8D1-10EF-4D1C-9756-F056CFFE0B05}" type="parTrans" cxnId="{62959B0A-CB1C-4029-8011-87AF04395216}">
      <dgm:prSet/>
      <dgm:spPr/>
      <dgm:t>
        <a:bodyPr/>
        <a:lstStyle/>
        <a:p>
          <a:endParaRPr lang="en-IN"/>
        </a:p>
      </dgm:t>
    </dgm:pt>
    <dgm:pt modelId="{B3D7E056-8C74-464D-BF6C-432E2E4B167B}" type="sibTrans" cxnId="{62959B0A-CB1C-4029-8011-87AF04395216}">
      <dgm:prSet/>
      <dgm:spPr/>
      <dgm:t>
        <a:bodyPr/>
        <a:lstStyle/>
        <a:p>
          <a:endParaRPr lang="en-IN"/>
        </a:p>
      </dgm:t>
    </dgm:pt>
    <dgm:pt modelId="{351EFA3C-8813-4DC3-B311-B0A30F4D954F}">
      <dgm:prSet phldr="0"/>
      <dgm:spPr/>
      <dgm:t>
        <a:bodyPr/>
        <a:lstStyle/>
        <a:p>
          <a:r>
            <a:rPr lang="en-US" dirty="0">
              <a:solidFill>
                <a:schemeClr val="bg2"/>
              </a:solidFill>
              <a:latin typeface="+mn-lt"/>
              <a:cs typeface="Calibri"/>
            </a:rPr>
            <a:t>8. SVM in detection of tumors</a:t>
          </a:r>
          <a:endParaRPr lang="en-US" dirty="0">
            <a:solidFill>
              <a:schemeClr val="bg2"/>
            </a:solidFill>
            <a:latin typeface="+mn-lt"/>
          </a:endParaRPr>
        </a:p>
      </dgm:t>
    </dgm:pt>
    <dgm:pt modelId="{02840754-51A3-462D-9B59-55C0A0CAFCD8}" type="parTrans" cxnId="{D3D46E12-D39B-4AF1-92B5-638C119300D3}">
      <dgm:prSet/>
      <dgm:spPr/>
      <dgm:t>
        <a:bodyPr/>
        <a:lstStyle/>
        <a:p>
          <a:endParaRPr lang="en-IN"/>
        </a:p>
      </dgm:t>
    </dgm:pt>
    <dgm:pt modelId="{013665F9-6834-4573-AA3A-092C67E433DF}" type="sibTrans" cxnId="{D3D46E12-D39B-4AF1-92B5-638C119300D3}">
      <dgm:prSet/>
      <dgm:spPr/>
      <dgm:t>
        <a:bodyPr/>
        <a:lstStyle/>
        <a:p>
          <a:endParaRPr lang="en-IN"/>
        </a:p>
      </dgm:t>
    </dgm:pt>
    <dgm:pt modelId="{83AF404A-DA04-4199-9ECA-3E31B82EAD24}">
      <dgm:prSet phldr="0"/>
      <dgm:spPr/>
      <dgm:t>
        <a:bodyPr/>
        <a:lstStyle/>
        <a:p>
          <a:pPr rtl="0"/>
          <a:r>
            <a:rPr lang="en-US" b="0" dirty="0">
              <a:solidFill>
                <a:schemeClr val="bg2"/>
              </a:solidFill>
              <a:latin typeface="+mn-lt"/>
            </a:rPr>
            <a:t>10. Advantages &amp; Disadvantages of SVM</a:t>
          </a:r>
        </a:p>
      </dgm:t>
    </dgm:pt>
    <dgm:pt modelId="{C1AD8C9E-424F-426F-A486-6FCC18DE797E}" type="parTrans" cxnId="{8FA67311-C808-41AB-9DDC-8EF231B363C0}">
      <dgm:prSet/>
      <dgm:spPr/>
      <dgm:t>
        <a:bodyPr/>
        <a:lstStyle/>
        <a:p>
          <a:endParaRPr lang="en-IN"/>
        </a:p>
      </dgm:t>
    </dgm:pt>
    <dgm:pt modelId="{3B1DA0EB-1B5D-47D6-8A5A-5CB01C3038B7}" type="sibTrans" cxnId="{8FA67311-C808-41AB-9DDC-8EF231B363C0}">
      <dgm:prSet/>
      <dgm:spPr/>
      <dgm:t>
        <a:bodyPr/>
        <a:lstStyle/>
        <a:p>
          <a:endParaRPr lang="en-IN"/>
        </a:p>
      </dgm:t>
    </dgm:pt>
    <dgm:pt modelId="{DF227810-B7C3-49A9-A83A-28DA9F4FEBD3}">
      <dgm:prSet phldr="0"/>
      <dgm:spPr/>
      <dgm:t>
        <a:bodyPr/>
        <a:lstStyle/>
        <a:p>
          <a:pPr rtl="0"/>
          <a:r>
            <a:rPr lang="en-US" dirty="0">
              <a:solidFill>
                <a:schemeClr val="bg2"/>
              </a:solidFill>
              <a:latin typeface="+mn-lt"/>
            </a:rPr>
            <a:t>16. Risk of misdiagnosis</a:t>
          </a:r>
        </a:p>
      </dgm:t>
    </dgm:pt>
    <dgm:pt modelId="{0826B0A5-91F6-4453-B9F8-00DA5854E491}" type="parTrans" cxnId="{FFF7BF64-1E1C-4CE2-A64A-F169BF344B76}">
      <dgm:prSet/>
      <dgm:spPr/>
      <dgm:t>
        <a:bodyPr/>
        <a:lstStyle/>
        <a:p>
          <a:endParaRPr lang="en-IN"/>
        </a:p>
      </dgm:t>
    </dgm:pt>
    <dgm:pt modelId="{1E431317-D6E3-436F-8FA9-89D6C4076BAB}" type="sibTrans" cxnId="{FFF7BF64-1E1C-4CE2-A64A-F169BF344B76}">
      <dgm:prSet/>
      <dgm:spPr/>
      <dgm:t>
        <a:bodyPr/>
        <a:lstStyle/>
        <a:p>
          <a:endParaRPr lang="en-IN"/>
        </a:p>
      </dgm:t>
    </dgm:pt>
    <dgm:pt modelId="{B4E977E9-97E1-4BF5-9CE6-DE084A1802BD}" type="pres">
      <dgm:prSet presAssocID="{44F96111-DEC6-4796-ABA1-9EF7E12DB9C9}" presName="diagram" presStyleCnt="0">
        <dgm:presLayoutVars>
          <dgm:dir/>
          <dgm:resizeHandles val="exact"/>
        </dgm:presLayoutVars>
      </dgm:prSet>
      <dgm:spPr/>
    </dgm:pt>
    <dgm:pt modelId="{89036956-32DF-4DA0-B54F-A3759CC93DD9}" type="pres">
      <dgm:prSet presAssocID="{EE3559E4-4C5D-4000-9D53-1AF6FEC44BE8}" presName="node" presStyleLbl="node1" presStyleIdx="0" presStyleCnt="17">
        <dgm:presLayoutVars>
          <dgm:bulletEnabled val="1"/>
        </dgm:presLayoutVars>
      </dgm:prSet>
      <dgm:spPr/>
    </dgm:pt>
    <dgm:pt modelId="{FC57C90D-2530-4A6F-88AB-D1104863523C}" type="pres">
      <dgm:prSet presAssocID="{BB832805-53D7-497B-B6B1-B51A72D220C3}" presName="sibTrans" presStyleLbl="sibTrans2D1" presStyleIdx="0" presStyleCnt="16"/>
      <dgm:spPr/>
    </dgm:pt>
    <dgm:pt modelId="{B2907FFE-29A0-42F2-8295-13887C3CCE6D}" type="pres">
      <dgm:prSet presAssocID="{BB832805-53D7-497B-B6B1-B51A72D220C3}" presName="connectorText" presStyleLbl="sibTrans2D1" presStyleIdx="0" presStyleCnt="16"/>
      <dgm:spPr/>
    </dgm:pt>
    <dgm:pt modelId="{1126F482-46BE-4C42-8AD1-86F5DC000308}" type="pres">
      <dgm:prSet presAssocID="{E701A7EB-2A20-405D-AA75-F38C5FE1B0FC}" presName="node" presStyleLbl="node1" presStyleIdx="1" presStyleCnt="17">
        <dgm:presLayoutVars>
          <dgm:bulletEnabled val="1"/>
        </dgm:presLayoutVars>
      </dgm:prSet>
      <dgm:spPr/>
    </dgm:pt>
    <dgm:pt modelId="{85449ABE-A5AD-4C71-AE82-C58415372D59}" type="pres">
      <dgm:prSet presAssocID="{C631AB53-D7E8-4E02-9F1A-27F3064304DC}" presName="sibTrans" presStyleLbl="sibTrans2D1" presStyleIdx="1" presStyleCnt="16"/>
      <dgm:spPr/>
    </dgm:pt>
    <dgm:pt modelId="{84057A6C-329A-4347-A343-4376FA7C1C0C}" type="pres">
      <dgm:prSet presAssocID="{C631AB53-D7E8-4E02-9F1A-27F3064304DC}" presName="connectorText" presStyleLbl="sibTrans2D1" presStyleIdx="1" presStyleCnt="16"/>
      <dgm:spPr/>
    </dgm:pt>
    <dgm:pt modelId="{952D62DE-2664-46E5-8559-B500B1E22E66}" type="pres">
      <dgm:prSet presAssocID="{E6CC2622-69CC-4FCD-9EF6-F98A3CBC3A67}" presName="node" presStyleLbl="node1" presStyleIdx="2" presStyleCnt="17">
        <dgm:presLayoutVars>
          <dgm:bulletEnabled val="1"/>
        </dgm:presLayoutVars>
      </dgm:prSet>
      <dgm:spPr/>
    </dgm:pt>
    <dgm:pt modelId="{C6A98033-7E61-4A80-8310-F144C0F19D26}" type="pres">
      <dgm:prSet presAssocID="{E0D6C0AD-0F87-4580-9C41-B922DE5CB937}" presName="sibTrans" presStyleLbl="sibTrans2D1" presStyleIdx="2" presStyleCnt="16"/>
      <dgm:spPr/>
    </dgm:pt>
    <dgm:pt modelId="{C0BB1485-4ECC-4003-8022-2308D5B92942}" type="pres">
      <dgm:prSet presAssocID="{E0D6C0AD-0F87-4580-9C41-B922DE5CB937}" presName="connectorText" presStyleLbl="sibTrans2D1" presStyleIdx="2" presStyleCnt="16"/>
      <dgm:spPr/>
    </dgm:pt>
    <dgm:pt modelId="{817F8317-4177-4FFD-B07F-11FD53BCB3AE}" type="pres">
      <dgm:prSet presAssocID="{55019C32-A3BC-49F8-A310-6D9F5034B6FF}" presName="node" presStyleLbl="node1" presStyleIdx="3" presStyleCnt="17">
        <dgm:presLayoutVars>
          <dgm:bulletEnabled val="1"/>
        </dgm:presLayoutVars>
      </dgm:prSet>
      <dgm:spPr/>
    </dgm:pt>
    <dgm:pt modelId="{A44D638D-0765-4FED-966C-57667F0A7E8C}" type="pres">
      <dgm:prSet presAssocID="{691A4478-426C-4BC8-AFF7-90754CD0514A}" presName="sibTrans" presStyleLbl="sibTrans2D1" presStyleIdx="3" presStyleCnt="16"/>
      <dgm:spPr/>
    </dgm:pt>
    <dgm:pt modelId="{C380F9B2-A902-48F2-8C66-D332EEA320E9}" type="pres">
      <dgm:prSet presAssocID="{691A4478-426C-4BC8-AFF7-90754CD0514A}" presName="connectorText" presStyleLbl="sibTrans2D1" presStyleIdx="3" presStyleCnt="16"/>
      <dgm:spPr/>
    </dgm:pt>
    <dgm:pt modelId="{1E35923E-4D3B-4214-B8A9-EA43435B95E5}" type="pres">
      <dgm:prSet presAssocID="{F150C1C7-9DE7-4C35-9433-D7A41CE65B23}" presName="node" presStyleLbl="node1" presStyleIdx="4" presStyleCnt="17">
        <dgm:presLayoutVars>
          <dgm:bulletEnabled val="1"/>
        </dgm:presLayoutVars>
      </dgm:prSet>
      <dgm:spPr/>
    </dgm:pt>
    <dgm:pt modelId="{8EA18C10-E169-4E1D-B11D-EA9FD06E6147}" type="pres">
      <dgm:prSet presAssocID="{B3D7E056-8C74-464D-BF6C-432E2E4B167B}" presName="sibTrans" presStyleLbl="sibTrans2D1" presStyleIdx="4" presStyleCnt="16"/>
      <dgm:spPr/>
    </dgm:pt>
    <dgm:pt modelId="{36102BDC-C189-4682-AB72-2AB8D4DD96F5}" type="pres">
      <dgm:prSet presAssocID="{B3D7E056-8C74-464D-BF6C-432E2E4B167B}" presName="connectorText" presStyleLbl="sibTrans2D1" presStyleIdx="4" presStyleCnt="16"/>
      <dgm:spPr/>
    </dgm:pt>
    <dgm:pt modelId="{5BBCB273-E64A-4F60-B534-0A955779C176}" type="pres">
      <dgm:prSet presAssocID="{4260A2DC-643B-4BBB-B128-5C655D7F97E5}" presName="node" presStyleLbl="node1" presStyleIdx="5" presStyleCnt="17">
        <dgm:presLayoutVars>
          <dgm:bulletEnabled val="1"/>
        </dgm:presLayoutVars>
      </dgm:prSet>
      <dgm:spPr/>
    </dgm:pt>
    <dgm:pt modelId="{5D4B528C-A150-4FD5-9492-30EEBA1E3157}" type="pres">
      <dgm:prSet presAssocID="{E6AEB0D9-3015-455B-901E-0F7E0421A37B}" presName="sibTrans" presStyleLbl="sibTrans2D1" presStyleIdx="5" presStyleCnt="16"/>
      <dgm:spPr/>
    </dgm:pt>
    <dgm:pt modelId="{23B61ECB-D9BD-4954-9E34-7C30543034D2}" type="pres">
      <dgm:prSet presAssocID="{E6AEB0D9-3015-455B-901E-0F7E0421A37B}" presName="connectorText" presStyleLbl="sibTrans2D1" presStyleIdx="5" presStyleCnt="16"/>
      <dgm:spPr/>
    </dgm:pt>
    <dgm:pt modelId="{BF80D2EE-1A6F-459C-92C3-CE0B595933A4}" type="pres">
      <dgm:prSet presAssocID="{A42F799B-6DC6-46AF-9CBE-46AA4A8C2079}" presName="node" presStyleLbl="node1" presStyleIdx="6" presStyleCnt="17">
        <dgm:presLayoutVars>
          <dgm:bulletEnabled val="1"/>
        </dgm:presLayoutVars>
      </dgm:prSet>
      <dgm:spPr/>
    </dgm:pt>
    <dgm:pt modelId="{0CBF2CE2-F3B2-41C5-A326-CF288CD76AFF}" type="pres">
      <dgm:prSet presAssocID="{D129D37B-5ED2-4BD7-98DF-A2442F03B1CD}" presName="sibTrans" presStyleLbl="sibTrans2D1" presStyleIdx="6" presStyleCnt="16"/>
      <dgm:spPr/>
    </dgm:pt>
    <dgm:pt modelId="{5E39E75D-B842-4B7F-B9E7-77AE0256C93C}" type="pres">
      <dgm:prSet presAssocID="{D129D37B-5ED2-4BD7-98DF-A2442F03B1CD}" presName="connectorText" presStyleLbl="sibTrans2D1" presStyleIdx="6" presStyleCnt="16"/>
      <dgm:spPr/>
    </dgm:pt>
    <dgm:pt modelId="{9B684E94-6202-4AAC-9DBD-63D9AFC85921}" type="pres">
      <dgm:prSet presAssocID="{351EFA3C-8813-4DC3-B311-B0A30F4D954F}" presName="node" presStyleLbl="node1" presStyleIdx="7" presStyleCnt="17">
        <dgm:presLayoutVars>
          <dgm:bulletEnabled val="1"/>
        </dgm:presLayoutVars>
      </dgm:prSet>
      <dgm:spPr/>
    </dgm:pt>
    <dgm:pt modelId="{16AD743B-2777-47C8-87E8-3FB5869C68A2}" type="pres">
      <dgm:prSet presAssocID="{013665F9-6834-4573-AA3A-092C67E433DF}" presName="sibTrans" presStyleLbl="sibTrans2D1" presStyleIdx="7" presStyleCnt="16"/>
      <dgm:spPr/>
    </dgm:pt>
    <dgm:pt modelId="{29A632F0-B08A-4EE6-9E21-399A61E732F6}" type="pres">
      <dgm:prSet presAssocID="{013665F9-6834-4573-AA3A-092C67E433DF}" presName="connectorText" presStyleLbl="sibTrans2D1" presStyleIdx="7" presStyleCnt="16"/>
      <dgm:spPr/>
    </dgm:pt>
    <dgm:pt modelId="{C58C0151-5EEA-4115-9F30-1884DEBB0F29}" type="pres">
      <dgm:prSet presAssocID="{E4CD232F-B52A-4550-BF54-C47B64F11330}" presName="node" presStyleLbl="node1" presStyleIdx="8" presStyleCnt="17">
        <dgm:presLayoutVars>
          <dgm:bulletEnabled val="1"/>
        </dgm:presLayoutVars>
      </dgm:prSet>
      <dgm:spPr/>
    </dgm:pt>
    <dgm:pt modelId="{22855664-B68F-41FC-8DE8-C1F1A695BF83}" type="pres">
      <dgm:prSet presAssocID="{014E30C5-6C51-482D-8671-0E6B381B790C}" presName="sibTrans" presStyleLbl="sibTrans2D1" presStyleIdx="8" presStyleCnt="16"/>
      <dgm:spPr/>
    </dgm:pt>
    <dgm:pt modelId="{923C98C5-603B-4214-B5CE-B5B0C0D5F607}" type="pres">
      <dgm:prSet presAssocID="{014E30C5-6C51-482D-8671-0E6B381B790C}" presName="connectorText" presStyleLbl="sibTrans2D1" presStyleIdx="8" presStyleCnt="16"/>
      <dgm:spPr/>
    </dgm:pt>
    <dgm:pt modelId="{11B7DD80-E29D-461B-AD7F-FBFCE66EB72F}" type="pres">
      <dgm:prSet presAssocID="{83AF404A-DA04-4199-9ECA-3E31B82EAD24}" presName="node" presStyleLbl="node1" presStyleIdx="9" presStyleCnt="17">
        <dgm:presLayoutVars>
          <dgm:bulletEnabled val="1"/>
        </dgm:presLayoutVars>
      </dgm:prSet>
      <dgm:spPr/>
    </dgm:pt>
    <dgm:pt modelId="{B2C99EE6-A296-45FB-A3C0-C1E32C48990E}" type="pres">
      <dgm:prSet presAssocID="{3B1DA0EB-1B5D-47D6-8A5A-5CB01C3038B7}" presName="sibTrans" presStyleLbl="sibTrans2D1" presStyleIdx="9" presStyleCnt="16"/>
      <dgm:spPr/>
    </dgm:pt>
    <dgm:pt modelId="{0E3EA5B2-45B7-45CE-B182-76EA4A3C78BF}" type="pres">
      <dgm:prSet presAssocID="{3B1DA0EB-1B5D-47D6-8A5A-5CB01C3038B7}" presName="connectorText" presStyleLbl="sibTrans2D1" presStyleIdx="9" presStyleCnt="16"/>
      <dgm:spPr/>
    </dgm:pt>
    <dgm:pt modelId="{735F45D0-4314-4D37-A7A8-BFC9337D35FD}" type="pres">
      <dgm:prSet presAssocID="{678F590D-13D6-4FD0-B7B3-A9B6164EC6C7}" presName="node" presStyleLbl="node1" presStyleIdx="10" presStyleCnt="17">
        <dgm:presLayoutVars>
          <dgm:bulletEnabled val="1"/>
        </dgm:presLayoutVars>
      </dgm:prSet>
      <dgm:spPr/>
    </dgm:pt>
    <dgm:pt modelId="{F56FDBCD-AA41-4228-982B-3ACD03D48C24}" type="pres">
      <dgm:prSet presAssocID="{3532A41E-BEA0-4FB4-85EF-7C8286C2A224}" presName="sibTrans" presStyleLbl="sibTrans2D1" presStyleIdx="10" presStyleCnt="16"/>
      <dgm:spPr/>
    </dgm:pt>
    <dgm:pt modelId="{458C0913-D050-4D5B-9F8B-C094E1F81D48}" type="pres">
      <dgm:prSet presAssocID="{3532A41E-BEA0-4FB4-85EF-7C8286C2A224}" presName="connectorText" presStyleLbl="sibTrans2D1" presStyleIdx="10" presStyleCnt="16"/>
      <dgm:spPr/>
    </dgm:pt>
    <dgm:pt modelId="{E7B581C3-761E-4ACF-AFD0-CEF08D54C044}" type="pres">
      <dgm:prSet presAssocID="{4E9AF784-2129-40DF-AD58-C64D52ECDE0F}" presName="node" presStyleLbl="node1" presStyleIdx="11" presStyleCnt="17">
        <dgm:presLayoutVars>
          <dgm:bulletEnabled val="1"/>
        </dgm:presLayoutVars>
      </dgm:prSet>
      <dgm:spPr/>
    </dgm:pt>
    <dgm:pt modelId="{1A945259-8F87-416F-8D5D-D1153B93494F}" type="pres">
      <dgm:prSet presAssocID="{7F183554-B242-43B0-95BD-C7E1B637757F}" presName="sibTrans" presStyleLbl="sibTrans2D1" presStyleIdx="11" presStyleCnt="16"/>
      <dgm:spPr/>
    </dgm:pt>
    <dgm:pt modelId="{485B65AE-F659-4F6E-8EF5-30A86A5F9337}" type="pres">
      <dgm:prSet presAssocID="{7F183554-B242-43B0-95BD-C7E1B637757F}" presName="connectorText" presStyleLbl="sibTrans2D1" presStyleIdx="11" presStyleCnt="16"/>
      <dgm:spPr/>
    </dgm:pt>
    <dgm:pt modelId="{D06F8D6A-6345-4E01-8E31-5568824680D7}" type="pres">
      <dgm:prSet presAssocID="{E25A70CE-31CB-4870-A0B8-D8B34B199A33}" presName="node" presStyleLbl="node1" presStyleIdx="12" presStyleCnt="17">
        <dgm:presLayoutVars>
          <dgm:bulletEnabled val="1"/>
        </dgm:presLayoutVars>
      </dgm:prSet>
      <dgm:spPr/>
    </dgm:pt>
    <dgm:pt modelId="{8D13394B-ABF9-4866-A575-0AD163ADB14B}" type="pres">
      <dgm:prSet presAssocID="{58B4FE16-3294-479F-A491-2CD6A796FF33}" presName="sibTrans" presStyleLbl="sibTrans2D1" presStyleIdx="12" presStyleCnt="16"/>
      <dgm:spPr/>
    </dgm:pt>
    <dgm:pt modelId="{7C1BA60D-834B-4B02-92BD-204B41BAF649}" type="pres">
      <dgm:prSet presAssocID="{58B4FE16-3294-479F-A491-2CD6A796FF33}" presName="connectorText" presStyleLbl="sibTrans2D1" presStyleIdx="12" presStyleCnt="16"/>
      <dgm:spPr/>
    </dgm:pt>
    <dgm:pt modelId="{512EF418-9E96-47E4-9731-8C374EC2B7D4}" type="pres">
      <dgm:prSet presAssocID="{727D8291-2B31-42C2-8380-10AE4B8B5C35}" presName="node" presStyleLbl="node1" presStyleIdx="13" presStyleCnt="17">
        <dgm:presLayoutVars>
          <dgm:bulletEnabled val="1"/>
        </dgm:presLayoutVars>
      </dgm:prSet>
      <dgm:spPr/>
    </dgm:pt>
    <dgm:pt modelId="{BCEDCB59-7449-4E99-BDBF-EBEE450C2D94}" type="pres">
      <dgm:prSet presAssocID="{0ACD10D2-F7B0-46E3-9545-BAD3A55A185D}" presName="sibTrans" presStyleLbl="sibTrans2D1" presStyleIdx="13" presStyleCnt="16"/>
      <dgm:spPr/>
    </dgm:pt>
    <dgm:pt modelId="{D36C9A7B-C09E-43D5-9579-02FD9C61FDA1}" type="pres">
      <dgm:prSet presAssocID="{0ACD10D2-F7B0-46E3-9545-BAD3A55A185D}" presName="connectorText" presStyleLbl="sibTrans2D1" presStyleIdx="13" presStyleCnt="16"/>
      <dgm:spPr/>
    </dgm:pt>
    <dgm:pt modelId="{1E1133AB-C590-4A0E-8030-58CD463CE2C3}" type="pres">
      <dgm:prSet presAssocID="{F76E40C8-9654-42AE-B537-90EF63271CFC}" presName="node" presStyleLbl="node1" presStyleIdx="14" presStyleCnt="17">
        <dgm:presLayoutVars>
          <dgm:bulletEnabled val="1"/>
        </dgm:presLayoutVars>
      </dgm:prSet>
      <dgm:spPr/>
    </dgm:pt>
    <dgm:pt modelId="{C6CA0E78-8927-444A-9193-A5C712334028}" type="pres">
      <dgm:prSet presAssocID="{4CC62E9A-C725-4F4C-90F3-14DA6292CB9A}" presName="sibTrans" presStyleLbl="sibTrans2D1" presStyleIdx="14" presStyleCnt="16"/>
      <dgm:spPr/>
    </dgm:pt>
    <dgm:pt modelId="{2B5F56F0-4445-4EDE-90AF-0341598CBEC2}" type="pres">
      <dgm:prSet presAssocID="{4CC62E9A-C725-4F4C-90F3-14DA6292CB9A}" presName="connectorText" presStyleLbl="sibTrans2D1" presStyleIdx="14" presStyleCnt="16"/>
      <dgm:spPr/>
    </dgm:pt>
    <dgm:pt modelId="{D6D43E15-27B8-4EAB-9E4C-9F144465D626}" type="pres">
      <dgm:prSet presAssocID="{DF227810-B7C3-49A9-A83A-28DA9F4FEBD3}" presName="node" presStyleLbl="node1" presStyleIdx="15" presStyleCnt="17">
        <dgm:presLayoutVars>
          <dgm:bulletEnabled val="1"/>
        </dgm:presLayoutVars>
      </dgm:prSet>
      <dgm:spPr/>
    </dgm:pt>
    <dgm:pt modelId="{839787E5-7123-423D-BB6D-4381F2BF261F}" type="pres">
      <dgm:prSet presAssocID="{1E431317-D6E3-436F-8FA9-89D6C4076BAB}" presName="sibTrans" presStyleLbl="sibTrans2D1" presStyleIdx="15" presStyleCnt="16"/>
      <dgm:spPr/>
    </dgm:pt>
    <dgm:pt modelId="{8E3B5E1B-F016-4366-B0F8-301EFFAB0BB8}" type="pres">
      <dgm:prSet presAssocID="{1E431317-D6E3-436F-8FA9-89D6C4076BAB}" presName="connectorText" presStyleLbl="sibTrans2D1" presStyleIdx="15" presStyleCnt="16"/>
      <dgm:spPr/>
    </dgm:pt>
    <dgm:pt modelId="{FB442152-901C-4953-A4B9-E2814E277AF6}" type="pres">
      <dgm:prSet presAssocID="{262C341C-652A-4A31-B163-24E4182D8FEE}" presName="node" presStyleLbl="node1" presStyleIdx="16" presStyleCnt="17">
        <dgm:presLayoutVars>
          <dgm:bulletEnabled val="1"/>
        </dgm:presLayoutVars>
      </dgm:prSet>
      <dgm:spPr/>
    </dgm:pt>
  </dgm:ptLst>
  <dgm:cxnLst>
    <dgm:cxn modelId="{F4D90E03-0E53-4240-9FF4-8CA302F7641D}" type="presOf" srcId="{E6CC2622-69CC-4FCD-9EF6-F98A3CBC3A67}" destId="{952D62DE-2664-46E5-8559-B500B1E22E66}" srcOrd="0" destOrd="0" presId="urn:microsoft.com/office/officeart/2005/8/layout/process5"/>
    <dgm:cxn modelId="{6D8A8B0A-4944-4E6E-9F8C-A5B464638F36}" type="presOf" srcId="{EE3559E4-4C5D-4000-9D53-1AF6FEC44BE8}" destId="{89036956-32DF-4DA0-B54F-A3759CC93DD9}" srcOrd="0" destOrd="0" presId="urn:microsoft.com/office/officeart/2005/8/layout/process5"/>
    <dgm:cxn modelId="{62959B0A-CB1C-4029-8011-87AF04395216}" srcId="{44F96111-DEC6-4796-ABA1-9EF7E12DB9C9}" destId="{F150C1C7-9DE7-4C35-9433-D7A41CE65B23}" srcOrd="4" destOrd="0" parTransId="{57EEB8D1-10EF-4D1C-9756-F056CFFE0B05}" sibTransId="{B3D7E056-8C74-464D-BF6C-432E2E4B167B}"/>
    <dgm:cxn modelId="{8FA67311-C808-41AB-9DDC-8EF231B363C0}" srcId="{44F96111-DEC6-4796-ABA1-9EF7E12DB9C9}" destId="{83AF404A-DA04-4199-9ECA-3E31B82EAD24}" srcOrd="9" destOrd="0" parTransId="{C1AD8C9E-424F-426F-A486-6FCC18DE797E}" sibTransId="{3B1DA0EB-1B5D-47D6-8A5A-5CB01C3038B7}"/>
    <dgm:cxn modelId="{D3D46E12-D39B-4AF1-92B5-638C119300D3}" srcId="{44F96111-DEC6-4796-ABA1-9EF7E12DB9C9}" destId="{351EFA3C-8813-4DC3-B311-B0A30F4D954F}" srcOrd="7" destOrd="0" parTransId="{02840754-51A3-462D-9B59-55C0A0CAFCD8}" sibTransId="{013665F9-6834-4573-AA3A-092C67E433DF}"/>
    <dgm:cxn modelId="{63EE5813-D9CA-43E8-ABFE-350E9AD776DD}" type="presOf" srcId="{B3D7E056-8C74-464D-BF6C-432E2E4B167B}" destId="{36102BDC-C189-4682-AB72-2AB8D4DD96F5}" srcOrd="1" destOrd="0" presId="urn:microsoft.com/office/officeart/2005/8/layout/process5"/>
    <dgm:cxn modelId="{075C5114-A40D-4C9B-B839-240874D7993B}" type="presOf" srcId="{83AF404A-DA04-4199-9ECA-3E31B82EAD24}" destId="{11B7DD80-E29D-461B-AD7F-FBFCE66EB72F}" srcOrd="0" destOrd="0" presId="urn:microsoft.com/office/officeart/2005/8/layout/process5"/>
    <dgm:cxn modelId="{7CCC1618-6DBD-40BC-A168-315093B626EB}" type="presOf" srcId="{BB832805-53D7-497B-B6B1-B51A72D220C3}" destId="{FC57C90D-2530-4A6F-88AB-D1104863523C}" srcOrd="0" destOrd="0" presId="urn:microsoft.com/office/officeart/2005/8/layout/process5"/>
    <dgm:cxn modelId="{491F091F-8270-4BC7-AC25-E439B28D8003}" srcId="{44F96111-DEC6-4796-ABA1-9EF7E12DB9C9}" destId="{E6CC2622-69CC-4FCD-9EF6-F98A3CBC3A67}" srcOrd="2" destOrd="0" parTransId="{811259D6-CAF0-488F-9941-D4A1DCD138D0}" sibTransId="{E0D6C0AD-0F87-4580-9C41-B922DE5CB937}"/>
    <dgm:cxn modelId="{6CD0B724-7ADA-42B5-8D01-5F690B24EC17}" type="presOf" srcId="{7F183554-B242-43B0-95BD-C7E1B637757F}" destId="{1A945259-8F87-416F-8D5D-D1153B93494F}" srcOrd="0" destOrd="0" presId="urn:microsoft.com/office/officeart/2005/8/layout/process5"/>
    <dgm:cxn modelId="{924DC928-3FBE-4A64-A463-1C8894B52FC8}" type="presOf" srcId="{44F96111-DEC6-4796-ABA1-9EF7E12DB9C9}" destId="{B4E977E9-97E1-4BF5-9CE6-DE084A1802BD}" srcOrd="0" destOrd="0" presId="urn:microsoft.com/office/officeart/2005/8/layout/process5"/>
    <dgm:cxn modelId="{EA47222C-5D52-4272-94AD-8E212B54AEBA}" type="presOf" srcId="{55019C32-A3BC-49F8-A310-6D9F5034B6FF}" destId="{817F8317-4177-4FFD-B07F-11FD53BCB3AE}" srcOrd="0" destOrd="0" presId="urn:microsoft.com/office/officeart/2005/8/layout/process5"/>
    <dgm:cxn modelId="{5947C62C-98F3-4632-9CDC-D71C0829A293}" type="presOf" srcId="{E701A7EB-2A20-405D-AA75-F38C5FE1B0FC}" destId="{1126F482-46BE-4C42-8AD1-86F5DC000308}" srcOrd="0" destOrd="0" presId="urn:microsoft.com/office/officeart/2005/8/layout/process5"/>
    <dgm:cxn modelId="{0D0C8B36-A2C7-45CB-8079-56443BCAAC86}" srcId="{44F96111-DEC6-4796-ABA1-9EF7E12DB9C9}" destId="{F76E40C8-9654-42AE-B537-90EF63271CFC}" srcOrd="14" destOrd="0" parTransId="{BFB6F118-0401-4920-A34A-F805A1B45F4D}" sibTransId="{4CC62E9A-C725-4F4C-90F3-14DA6292CB9A}"/>
    <dgm:cxn modelId="{6C1CC636-AB5F-4F71-8A66-2E95C84BD089}" type="presOf" srcId="{B3D7E056-8C74-464D-BF6C-432E2E4B167B}" destId="{8EA18C10-E169-4E1D-B11D-EA9FD06E6147}" srcOrd="0" destOrd="0" presId="urn:microsoft.com/office/officeart/2005/8/layout/process5"/>
    <dgm:cxn modelId="{93E63738-99D8-4C2C-89ED-64E4048EF254}" srcId="{44F96111-DEC6-4796-ABA1-9EF7E12DB9C9}" destId="{EE3559E4-4C5D-4000-9D53-1AF6FEC44BE8}" srcOrd="0" destOrd="0" parTransId="{28281F68-09A4-4910-818D-C583562DE85D}" sibTransId="{BB832805-53D7-497B-B6B1-B51A72D220C3}"/>
    <dgm:cxn modelId="{254E0B3D-9372-4FCF-AA8A-7BB6ECAB81CF}" type="presOf" srcId="{0ACD10D2-F7B0-46E3-9545-BAD3A55A185D}" destId="{D36C9A7B-C09E-43D5-9579-02FD9C61FDA1}" srcOrd="1" destOrd="0" presId="urn:microsoft.com/office/officeart/2005/8/layout/process5"/>
    <dgm:cxn modelId="{30113C3D-646D-4335-918D-0C01637435D9}" srcId="{44F96111-DEC6-4796-ABA1-9EF7E12DB9C9}" destId="{4E9AF784-2129-40DF-AD58-C64D52ECDE0F}" srcOrd="11" destOrd="0" parTransId="{D6A87485-DCE1-419C-8DD7-11B5EAB302CB}" sibTransId="{7F183554-B242-43B0-95BD-C7E1B637757F}"/>
    <dgm:cxn modelId="{F9D52C5F-6140-4CB4-99CC-3BCD79079969}" srcId="{44F96111-DEC6-4796-ABA1-9EF7E12DB9C9}" destId="{4260A2DC-643B-4BBB-B128-5C655D7F97E5}" srcOrd="5" destOrd="0" parTransId="{8112992F-CD75-47B2-83AB-B52D4BF12D28}" sibTransId="{E6AEB0D9-3015-455B-901E-0F7E0421A37B}"/>
    <dgm:cxn modelId="{CD087A62-7F9C-49B0-8975-4E2A83FF3B14}" type="presOf" srcId="{4260A2DC-643B-4BBB-B128-5C655D7F97E5}" destId="{5BBCB273-E64A-4F60-B534-0A955779C176}" srcOrd="0" destOrd="0" presId="urn:microsoft.com/office/officeart/2005/8/layout/process5"/>
    <dgm:cxn modelId="{B7FB8443-B87E-4F1D-AA6C-235D748DB9D1}" srcId="{44F96111-DEC6-4796-ABA1-9EF7E12DB9C9}" destId="{E25A70CE-31CB-4870-A0B8-D8B34B199A33}" srcOrd="12" destOrd="0" parTransId="{138A2A89-B695-40BA-A32C-A1EE63D8A65A}" sibTransId="{58B4FE16-3294-479F-A491-2CD6A796FF33}"/>
    <dgm:cxn modelId="{9FDCAD64-46D1-4BB7-B594-697FC4350F5B}" type="presOf" srcId="{BB832805-53D7-497B-B6B1-B51A72D220C3}" destId="{B2907FFE-29A0-42F2-8295-13887C3CCE6D}" srcOrd="1" destOrd="0" presId="urn:microsoft.com/office/officeart/2005/8/layout/process5"/>
    <dgm:cxn modelId="{FFF7BF64-1E1C-4CE2-A64A-F169BF344B76}" srcId="{44F96111-DEC6-4796-ABA1-9EF7E12DB9C9}" destId="{DF227810-B7C3-49A9-A83A-28DA9F4FEBD3}" srcOrd="15" destOrd="0" parTransId="{0826B0A5-91F6-4453-B9F8-00DA5854E491}" sibTransId="{1E431317-D6E3-436F-8FA9-89D6C4076BAB}"/>
    <dgm:cxn modelId="{18C89B47-E1E3-4E9F-B2F5-96FF72F50AC2}" type="presOf" srcId="{7F183554-B242-43B0-95BD-C7E1B637757F}" destId="{485B65AE-F659-4F6E-8EF5-30A86A5F9337}" srcOrd="1" destOrd="0" presId="urn:microsoft.com/office/officeart/2005/8/layout/process5"/>
    <dgm:cxn modelId="{8689D567-B50E-4F0F-B691-A15677460ED8}" type="presOf" srcId="{678F590D-13D6-4FD0-B7B3-A9B6164EC6C7}" destId="{735F45D0-4314-4D37-A7A8-BFC9337D35FD}" srcOrd="0" destOrd="0" presId="urn:microsoft.com/office/officeart/2005/8/layout/process5"/>
    <dgm:cxn modelId="{B01F3469-E71D-4BD1-B2AA-D1889486151E}" type="presOf" srcId="{E0D6C0AD-0F87-4580-9C41-B922DE5CB937}" destId="{C0BB1485-4ECC-4003-8022-2308D5B92942}" srcOrd="1" destOrd="0" presId="urn:microsoft.com/office/officeart/2005/8/layout/process5"/>
    <dgm:cxn modelId="{7CC3316B-A753-49D5-996F-2C577C837D05}" type="presOf" srcId="{58B4FE16-3294-479F-A491-2CD6A796FF33}" destId="{8D13394B-ABF9-4866-A575-0AD163ADB14B}" srcOrd="0" destOrd="0" presId="urn:microsoft.com/office/officeart/2005/8/layout/process5"/>
    <dgm:cxn modelId="{CC2BB74D-4D9E-4541-9E2C-FC1D07D34783}" type="presOf" srcId="{D129D37B-5ED2-4BD7-98DF-A2442F03B1CD}" destId="{0CBF2CE2-F3B2-41C5-A326-CF288CD76AFF}" srcOrd="0" destOrd="0" presId="urn:microsoft.com/office/officeart/2005/8/layout/process5"/>
    <dgm:cxn modelId="{136A474F-11BA-4B13-B6D3-ED2DBC3AB008}" srcId="{44F96111-DEC6-4796-ABA1-9EF7E12DB9C9}" destId="{262C341C-652A-4A31-B163-24E4182D8FEE}" srcOrd="16" destOrd="0" parTransId="{334E8925-4D34-4B30-BE87-48A4AE5C4F0D}" sibTransId="{2F8FECB2-C7EE-47F9-8F6F-5F57E0591249}"/>
    <dgm:cxn modelId="{67BE5E50-FFDE-4624-8B15-09AA475E92D3}" type="presOf" srcId="{4CC62E9A-C725-4F4C-90F3-14DA6292CB9A}" destId="{2B5F56F0-4445-4EDE-90AF-0341598CBEC2}" srcOrd="1" destOrd="0" presId="urn:microsoft.com/office/officeart/2005/8/layout/process5"/>
    <dgm:cxn modelId="{24BDAE52-BD32-4316-A20F-CD4C5326B1EF}" srcId="{44F96111-DEC6-4796-ABA1-9EF7E12DB9C9}" destId="{678F590D-13D6-4FD0-B7B3-A9B6164EC6C7}" srcOrd="10" destOrd="0" parTransId="{52C636AE-345F-4B20-834D-C11334D87107}" sibTransId="{3532A41E-BEA0-4FB4-85EF-7C8286C2A224}"/>
    <dgm:cxn modelId="{2E947C55-C717-4FA4-BB38-ED58541D1BB5}" type="presOf" srcId="{013665F9-6834-4573-AA3A-092C67E433DF}" destId="{29A632F0-B08A-4EE6-9E21-399A61E732F6}" srcOrd="1" destOrd="0" presId="urn:microsoft.com/office/officeart/2005/8/layout/process5"/>
    <dgm:cxn modelId="{7DDA9981-A2BA-4DE1-8BA0-B054442CE249}" type="presOf" srcId="{013665F9-6834-4573-AA3A-092C67E433DF}" destId="{16AD743B-2777-47C8-87E8-3FB5869C68A2}" srcOrd="0" destOrd="0" presId="urn:microsoft.com/office/officeart/2005/8/layout/process5"/>
    <dgm:cxn modelId="{172AA98D-9C91-464B-9AA1-517F645D7383}" srcId="{44F96111-DEC6-4796-ABA1-9EF7E12DB9C9}" destId="{E4CD232F-B52A-4550-BF54-C47B64F11330}" srcOrd="8" destOrd="0" parTransId="{35A26937-9EAB-4BC3-879F-AA64EF1B6CF6}" sibTransId="{014E30C5-6C51-482D-8671-0E6B381B790C}"/>
    <dgm:cxn modelId="{0314D090-7950-4337-AFDC-1FDE01DCECEA}" type="presOf" srcId="{014E30C5-6C51-482D-8671-0E6B381B790C}" destId="{923C98C5-603B-4214-B5CE-B5B0C0D5F607}" srcOrd="1" destOrd="0" presId="urn:microsoft.com/office/officeart/2005/8/layout/process5"/>
    <dgm:cxn modelId="{0F741093-497A-42F8-92F6-2065239A2B71}" type="presOf" srcId="{0ACD10D2-F7B0-46E3-9545-BAD3A55A185D}" destId="{BCEDCB59-7449-4E99-BDBF-EBEE450C2D94}" srcOrd="0" destOrd="0" presId="urn:microsoft.com/office/officeart/2005/8/layout/process5"/>
    <dgm:cxn modelId="{68A5309B-FB47-45B1-8B51-F8D0980F1919}" type="presOf" srcId="{3532A41E-BEA0-4FB4-85EF-7C8286C2A224}" destId="{F56FDBCD-AA41-4228-982B-3ACD03D48C24}" srcOrd="0" destOrd="0" presId="urn:microsoft.com/office/officeart/2005/8/layout/process5"/>
    <dgm:cxn modelId="{E20463A0-71F1-4C0C-98DB-93054EA54E11}" type="presOf" srcId="{1E431317-D6E3-436F-8FA9-89D6C4076BAB}" destId="{839787E5-7123-423D-BB6D-4381F2BF261F}" srcOrd="0" destOrd="0" presId="urn:microsoft.com/office/officeart/2005/8/layout/process5"/>
    <dgm:cxn modelId="{CF607CA1-E699-48DB-A659-CD2039AB1173}" type="presOf" srcId="{3532A41E-BEA0-4FB4-85EF-7C8286C2A224}" destId="{458C0913-D050-4D5B-9F8B-C094E1F81D48}" srcOrd="1" destOrd="0" presId="urn:microsoft.com/office/officeart/2005/8/layout/process5"/>
    <dgm:cxn modelId="{07BFD5A5-BB6D-41FB-A689-255D8C721F83}" type="presOf" srcId="{E6AEB0D9-3015-455B-901E-0F7E0421A37B}" destId="{5D4B528C-A150-4FD5-9492-30EEBA1E3157}" srcOrd="0" destOrd="0" presId="urn:microsoft.com/office/officeart/2005/8/layout/process5"/>
    <dgm:cxn modelId="{F445E0B0-F47F-4822-B443-44F3333B8E95}" srcId="{44F96111-DEC6-4796-ABA1-9EF7E12DB9C9}" destId="{E701A7EB-2A20-405D-AA75-F38C5FE1B0FC}" srcOrd="1" destOrd="0" parTransId="{66ED732F-4003-4E05-A33E-B977CE53F548}" sibTransId="{C631AB53-D7E8-4E02-9F1A-27F3064304DC}"/>
    <dgm:cxn modelId="{CE2761B1-CD18-466B-8706-5AACA175A140}" type="presOf" srcId="{4CC62E9A-C725-4F4C-90F3-14DA6292CB9A}" destId="{C6CA0E78-8927-444A-9193-A5C712334028}" srcOrd="0" destOrd="0" presId="urn:microsoft.com/office/officeart/2005/8/layout/process5"/>
    <dgm:cxn modelId="{FA2A73B5-7947-4EC6-B2B4-822748B7233B}" srcId="{44F96111-DEC6-4796-ABA1-9EF7E12DB9C9}" destId="{727D8291-2B31-42C2-8380-10AE4B8B5C35}" srcOrd="13" destOrd="0" parTransId="{26BDCF39-E3D7-4552-8630-D9650E42B487}" sibTransId="{0ACD10D2-F7B0-46E3-9545-BAD3A55A185D}"/>
    <dgm:cxn modelId="{C4D900BC-A4E1-43CB-B2A8-0AB4EAD2C38C}" type="presOf" srcId="{E25A70CE-31CB-4870-A0B8-D8B34B199A33}" destId="{D06F8D6A-6345-4E01-8E31-5568824680D7}" srcOrd="0" destOrd="0" presId="urn:microsoft.com/office/officeart/2005/8/layout/process5"/>
    <dgm:cxn modelId="{549173BC-5F24-46CA-BBBE-10BF7288772A}" type="presOf" srcId="{351EFA3C-8813-4DC3-B311-B0A30F4D954F}" destId="{9B684E94-6202-4AAC-9DBD-63D9AFC85921}" srcOrd="0" destOrd="0" presId="urn:microsoft.com/office/officeart/2005/8/layout/process5"/>
    <dgm:cxn modelId="{895701BE-38BB-4B02-8383-2E3CA7FE58CA}" type="presOf" srcId="{1E431317-D6E3-436F-8FA9-89D6C4076BAB}" destId="{8E3B5E1B-F016-4366-B0F8-301EFFAB0BB8}" srcOrd="1" destOrd="0" presId="urn:microsoft.com/office/officeart/2005/8/layout/process5"/>
    <dgm:cxn modelId="{43CDB7BE-6F7C-466A-AE20-35EC5C968596}" type="presOf" srcId="{E0D6C0AD-0F87-4580-9C41-B922DE5CB937}" destId="{C6A98033-7E61-4A80-8310-F144C0F19D26}" srcOrd="0" destOrd="0" presId="urn:microsoft.com/office/officeart/2005/8/layout/process5"/>
    <dgm:cxn modelId="{B76B26C1-E689-4E27-9003-FD70271E4FEB}" type="presOf" srcId="{691A4478-426C-4BC8-AFF7-90754CD0514A}" destId="{C380F9B2-A902-48F2-8C66-D332EEA320E9}" srcOrd="1" destOrd="0" presId="urn:microsoft.com/office/officeart/2005/8/layout/process5"/>
    <dgm:cxn modelId="{FBC167C1-0965-4C15-A497-7538C24698C5}" type="presOf" srcId="{58B4FE16-3294-479F-A491-2CD6A796FF33}" destId="{7C1BA60D-834B-4B02-92BD-204B41BAF649}" srcOrd="1" destOrd="0" presId="urn:microsoft.com/office/officeart/2005/8/layout/process5"/>
    <dgm:cxn modelId="{87E153C1-1B83-4B47-912B-352CDC0C3F12}" type="presOf" srcId="{F150C1C7-9DE7-4C35-9433-D7A41CE65B23}" destId="{1E35923E-4D3B-4214-B8A9-EA43435B95E5}" srcOrd="0" destOrd="0" presId="urn:microsoft.com/office/officeart/2005/8/layout/process5"/>
    <dgm:cxn modelId="{F91BB5C2-B0EC-4E13-A077-F36D043E7176}" type="presOf" srcId="{E6AEB0D9-3015-455B-901E-0F7E0421A37B}" destId="{23B61ECB-D9BD-4954-9E34-7C30543034D2}" srcOrd="1" destOrd="0" presId="urn:microsoft.com/office/officeart/2005/8/layout/process5"/>
    <dgm:cxn modelId="{AE52A9C8-F6FB-4D9D-A0AA-18FBD5B372A1}" type="presOf" srcId="{3B1DA0EB-1B5D-47D6-8A5A-5CB01C3038B7}" destId="{B2C99EE6-A296-45FB-A3C0-C1E32C48990E}" srcOrd="0" destOrd="0" presId="urn:microsoft.com/office/officeart/2005/8/layout/process5"/>
    <dgm:cxn modelId="{BE98CDC8-CB11-41C3-BED3-9F62DBD10C56}" srcId="{44F96111-DEC6-4796-ABA1-9EF7E12DB9C9}" destId="{A42F799B-6DC6-46AF-9CBE-46AA4A8C2079}" srcOrd="6" destOrd="0" parTransId="{B1C9FE10-CC47-4856-A952-D4AC50FB53CF}" sibTransId="{D129D37B-5ED2-4BD7-98DF-A2442F03B1CD}"/>
    <dgm:cxn modelId="{0BF01ACE-4375-48EB-8733-2A97405FBCED}" type="presOf" srcId="{014E30C5-6C51-482D-8671-0E6B381B790C}" destId="{22855664-B68F-41FC-8DE8-C1F1A695BF83}" srcOrd="0" destOrd="0" presId="urn:microsoft.com/office/officeart/2005/8/layout/process5"/>
    <dgm:cxn modelId="{B4192ECF-77D0-4516-B1BF-6873A97AC8F8}" type="presOf" srcId="{727D8291-2B31-42C2-8380-10AE4B8B5C35}" destId="{512EF418-9E96-47E4-9731-8C374EC2B7D4}" srcOrd="0" destOrd="0" presId="urn:microsoft.com/office/officeart/2005/8/layout/process5"/>
    <dgm:cxn modelId="{63D345CF-F66B-4AE6-A123-8FF1CDBAADE1}" type="presOf" srcId="{262C341C-652A-4A31-B163-24E4182D8FEE}" destId="{FB442152-901C-4953-A4B9-E2814E277AF6}" srcOrd="0" destOrd="0" presId="urn:microsoft.com/office/officeart/2005/8/layout/process5"/>
    <dgm:cxn modelId="{2F2FDDCF-6BFA-44F4-8092-7579E3708855}" srcId="{44F96111-DEC6-4796-ABA1-9EF7E12DB9C9}" destId="{55019C32-A3BC-49F8-A310-6D9F5034B6FF}" srcOrd="3" destOrd="0" parTransId="{C797BA34-EDC8-46A8-8A34-1A9562004FB6}" sibTransId="{691A4478-426C-4BC8-AFF7-90754CD0514A}"/>
    <dgm:cxn modelId="{27C70ED5-2C2A-43D7-9851-D5EE22089395}" type="presOf" srcId="{F76E40C8-9654-42AE-B537-90EF63271CFC}" destId="{1E1133AB-C590-4A0E-8030-58CD463CE2C3}" srcOrd="0" destOrd="0" presId="urn:microsoft.com/office/officeart/2005/8/layout/process5"/>
    <dgm:cxn modelId="{348C1FDA-40EE-42DF-AD88-ED8366C3B340}" type="presOf" srcId="{D129D37B-5ED2-4BD7-98DF-A2442F03B1CD}" destId="{5E39E75D-B842-4B7F-B9E7-77AE0256C93C}" srcOrd="1" destOrd="0" presId="urn:microsoft.com/office/officeart/2005/8/layout/process5"/>
    <dgm:cxn modelId="{F99047DF-8C80-4813-8124-AE50AEF773D4}" type="presOf" srcId="{C631AB53-D7E8-4E02-9F1A-27F3064304DC}" destId="{85449ABE-A5AD-4C71-AE82-C58415372D59}" srcOrd="0" destOrd="0" presId="urn:microsoft.com/office/officeart/2005/8/layout/process5"/>
    <dgm:cxn modelId="{4866BCDF-4861-44E0-B9EF-EA51D7367A7B}" type="presOf" srcId="{A42F799B-6DC6-46AF-9CBE-46AA4A8C2079}" destId="{BF80D2EE-1A6F-459C-92C3-CE0B595933A4}" srcOrd="0" destOrd="0" presId="urn:microsoft.com/office/officeart/2005/8/layout/process5"/>
    <dgm:cxn modelId="{5E873EE1-CB15-4E52-8474-B0E6DC1DD063}" type="presOf" srcId="{3B1DA0EB-1B5D-47D6-8A5A-5CB01C3038B7}" destId="{0E3EA5B2-45B7-45CE-B182-76EA4A3C78BF}" srcOrd="1" destOrd="0" presId="urn:microsoft.com/office/officeart/2005/8/layout/process5"/>
    <dgm:cxn modelId="{66D0B4E2-0268-4ACA-8C5B-94225E0D7816}" type="presOf" srcId="{4E9AF784-2129-40DF-AD58-C64D52ECDE0F}" destId="{E7B581C3-761E-4ACF-AFD0-CEF08D54C044}" srcOrd="0" destOrd="0" presId="urn:microsoft.com/office/officeart/2005/8/layout/process5"/>
    <dgm:cxn modelId="{DD8D54E4-615F-40CF-856E-A1141AC97C85}" type="presOf" srcId="{C631AB53-D7E8-4E02-9F1A-27F3064304DC}" destId="{84057A6C-329A-4347-A343-4376FA7C1C0C}" srcOrd="1" destOrd="0" presId="urn:microsoft.com/office/officeart/2005/8/layout/process5"/>
    <dgm:cxn modelId="{4F61D4E6-A637-48B4-AAEA-FEBC9F693B15}" type="presOf" srcId="{691A4478-426C-4BC8-AFF7-90754CD0514A}" destId="{A44D638D-0765-4FED-966C-57667F0A7E8C}" srcOrd="0" destOrd="0" presId="urn:microsoft.com/office/officeart/2005/8/layout/process5"/>
    <dgm:cxn modelId="{CCDD97EA-0BA4-49D9-BEC3-7910A2561375}" type="presOf" srcId="{DF227810-B7C3-49A9-A83A-28DA9F4FEBD3}" destId="{D6D43E15-27B8-4EAB-9E4C-9F144465D626}" srcOrd="0" destOrd="0" presId="urn:microsoft.com/office/officeart/2005/8/layout/process5"/>
    <dgm:cxn modelId="{E41753FA-B45E-4835-929F-4B155E2FF6FB}" type="presOf" srcId="{E4CD232F-B52A-4550-BF54-C47B64F11330}" destId="{C58C0151-5EEA-4115-9F30-1884DEBB0F29}" srcOrd="0" destOrd="0" presId="urn:microsoft.com/office/officeart/2005/8/layout/process5"/>
    <dgm:cxn modelId="{5BC504A3-69A6-489B-9ADD-C645BED0C7BF}" type="presParOf" srcId="{B4E977E9-97E1-4BF5-9CE6-DE084A1802BD}" destId="{89036956-32DF-4DA0-B54F-A3759CC93DD9}" srcOrd="0" destOrd="0" presId="urn:microsoft.com/office/officeart/2005/8/layout/process5"/>
    <dgm:cxn modelId="{17E26B73-3BF5-46D2-B144-C9E57486C56C}" type="presParOf" srcId="{B4E977E9-97E1-4BF5-9CE6-DE084A1802BD}" destId="{FC57C90D-2530-4A6F-88AB-D1104863523C}" srcOrd="1" destOrd="0" presId="urn:microsoft.com/office/officeart/2005/8/layout/process5"/>
    <dgm:cxn modelId="{C8BF6B18-9FC4-447E-B291-339881594B02}" type="presParOf" srcId="{FC57C90D-2530-4A6F-88AB-D1104863523C}" destId="{B2907FFE-29A0-42F2-8295-13887C3CCE6D}" srcOrd="0" destOrd="0" presId="urn:microsoft.com/office/officeart/2005/8/layout/process5"/>
    <dgm:cxn modelId="{660EC988-3ED9-40A4-9E45-3A47D88C7E2D}" type="presParOf" srcId="{B4E977E9-97E1-4BF5-9CE6-DE084A1802BD}" destId="{1126F482-46BE-4C42-8AD1-86F5DC000308}" srcOrd="2" destOrd="0" presId="urn:microsoft.com/office/officeart/2005/8/layout/process5"/>
    <dgm:cxn modelId="{188DD03C-793A-48C2-8C3F-99C7FF31E93A}" type="presParOf" srcId="{B4E977E9-97E1-4BF5-9CE6-DE084A1802BD}" destId="{85449ABE-A5AD-4C71-AE82-C58415372D59}" srcOrd="3" destOrd="0" presId="urn:microsoft.com/office/officeart/2005/8/layout/process5"/>
    <dgm:cxn modelId="{9A9FCB1A-9B6A-45A3-A6E5-A6B1C1E3E054}" type="presParOf" srcId="{85449ABE-A5AD-4C71-AE82-C58415372D59}" destId="{84057A6C-329A-4347-A343-4376FA7C1C0C}" srcOrd="0" destOrd="0" presId="urn:microsoft.com/office/officeart/2005/8/layout/process5"/>
    <dgm:cxn modelId="{ADFDE91E-4676-4A15-8729-3B625ACE73AC}" type="presParOf" srcId="{B4E977E9-97E1-4BF5-9CE6-DE084A1802BD}" destId="{952D62DE-2664-46E5-8559-B500B1E22E66}" srcOrd="4" destOrd="0" presId="urn:microsoft.com/office/officeart/2005/8/layout/process5"/>
    <dgm:cxn modelId="{C75F051A-841F-421F-91A5-693A0A7095BD}" type="presParOf" srcId="{B4E977E9-97E1-4BF5-9CE6-DE084A1802BD}" destId="{C6A98033-7E61-4A80-8310-F144C0F19D26}" srcOrd="5" destOrd="0" presId="urn:microsoft.com/office/officeart/2005/8/layout/process5"/>
    <dgm:cxn modelId="{69E7D3BE-C5E2-4050-8EAA-29C348DC19F7}" type="presParOf" srcId="{C6A98033-7E61-4A80-8310-F144C0F19D26}" destId="{C0BB1485-4ECC-4003-8022-2308D5B92942}" srcOrd="0" destOrd="0" presId="urn:microsoft.com/office/officeart/2005/8/layout/process5"/>
    <dgm:cxn modelId="{6C4A75EB-9142-455A-B9B3-BB42DCE4C797}" type="presParOf" srcId="{B4E977E9-97E1-4BF5-9CE6-DE084A1802BD}" destId="{817F8317-4177-4FFD-B07F-11FD53BCB3AE}" srcOrd="6" destOrd="0" presId="urn:microsoft.com/office/officeart/2005/8/layout/process5"/>
    <dgm:cxn modelId="{BD4032B9-DAFF-458A-873C-FB6186DB7F8F}" type="presParOf" srcId="{B4E977E9-97E1-4BF5-9CE6-DE084A1802BD}" destId="{A44D638D-0765-4FED-966C-57667F0A7E8C}" srcOrd="7" destOrd="0" presId="urn:microsoft.com/office/officeart/2005/8/layout/process5"/>
    <dgm:cxn modelId="{04C62425-B4DA-4328-AED5-FB9C9F5C4E83}" type="presParOf" srcId="{A44D638D-0765-4FED-966C-57667F0A7E8C}" destId="{C380F9B2-A902-48F2-8C66-D332EEA320E9}" srcOrd="0" destOrd="0" presId="urn:microsoft.com/office/officeart/2005/8/layout/process5"/>
    <dgm:cxn modelId="{C4D1EBEC-6692-40F2-A374-0E69050460C6}" type="presParOf" srcId="{B4E977E9-97E1-4BF5-9CE6-DE084A1802BD}" destId="{1E35923E-4D3B-4214-B8A9-EA43435B95E5}" srcOrd="8" destOrd="0" presId="urn:microsoft.com/office/officeart/2005/8/layout/process5"/>
    <dgm:cxn modelId="{3DC10320-BEBB-40E1-A578-B484FD564282}" type="presParOf" srcId="{B4E977E9-97E1-4BF5-9CE6-DE084A1802BD}" destId="{8EA18C10-E169-4E1D-B11D-EA9FD06E6147}" srcOrd="9" destOrd="0" presId="urn:microsoft.com/office/officeart/2005/8/layout/process5"/>
    <dgm:cxn modelId="{84D39551-DA76-4772-ADDA-57C3B66FCC2A}" type="presParOf" srcId="{8EA18C10-E169-4E1D-B11D-EA9FD06E6147}" destId="{36102BDC-C189-4682-AB72-2AB8D4DD96F5}" srcOrd="0" destOrd="0" presId="urn:microsoft.com/office/officeart/2005/8/layout/process5"/>
    <dgm:cxn modelId="{69C12F69-B138-4163-8628-493B28996150}" type="presParOf" srcId="{B4E977E9-97E1-4BF5-9CE6-DE084A1802BD}" destId="{5BBCB273-E64A-4F60-B534-0A955779C176}" srcOrd="10" destOrd="0" presId="urn:microsoft.com/office/officeart/2005/8/layout/process5"/>
    <dgm:cxn modelId="{F5226D69-E021-4CA3-AB44-FC4D80D0C3C9}" type="presParOf" srcId="{B4E977E9-97E1-4BF5-9CE6-DE084A1802BD}" destId="{5D4B528C-A150-4FD5-9492-30EEBA1E3157}" srcOrd="11" destOrd="0" presId="urn:microsoft.com/office/officeart/2005/8/layout/process5"/>
    <dgm:cxn modelId="{4CCEC590-3A3C-4B45-975E-1D56A25435BB}" type="presParOf" srcId="{5D4B528C-A150-4FD5-9492-30EEBA1E3157}" destId="{23B61ECB-D9BD-4954-9E34-7C30543034D2}" srcOrd="0" destOrd="0" presId="urn:microsoft.com/office/officeart/2005/8/layout/process5"/>
    <dgm:cxn modelId="{1F8AE966-6EAF-4946-854F-B9069287CDCA}" type="presParOf" srcId="{B4E977E9-97E1-4BF5-9CE6-DE084A1802BD}" destId="{BF80D2EE-1A6F-459C-92C3-CE0B595933A4}" srcOrd="12" destOrd="0" presId="urn:microsoft.com/office/officeart/2005/8/layout/process5"/>
    <dgm:cxn modelId="{A4A642ED-7E02-42AC-9FCB-4345B4D1953A}" type="presParOf" srcId="{B4E977E9-97E1-4BF5-9CE6-DE084A1802BD}" destId="{0CBF2CE2-F3B2-41C5-A326-CF288CD76AFF}" srcOrd="13" destOrd="0" presId="urn:microsoft.com/office/officeart/2005/8/layout/process5"/>
    <dgm:cxn modelId="{1E1D21AB-852B-4348-A527-00FC5DE99506}" type="presParOf" srcId="{0CBF2CE2-F3B2-41C5-A326-CF288CD76AFF}" destId="{5E39E75D-B842-4B7F-B9E7-77AE0256C93C}" srcOrd="0" destOrd="0" presId="urn:microsoft.com/office/officeart/2005/8/layout/process5"/>
    <dgm:cxn modelId="{160003D9-256D-4BE8-86C2-7586A263359C}" type="presParOf" srcId="{B4E977E9-97E1-4BF5-9CE6-DE084A1802BD}" destId="{9B684E94-6202-4AAC-9DBD-63D9AFC85921}" srcOrd="14" destOrd="0" presId="urn:microsoft.com/office/officeart/2005/8/layout/process5"/>
    <dgm:cxn modelId="{B19FC863-8E12-4687-944C-797049748C0C}" type="presParOf" srcId="{B4E977E9-97E1-4BF5-9CE6-DE084A1802BD}" destId="{16AD743B-2777-47C8-87E8-3FB5869C68A2}" srcOrd="15" destOrd="0" presId="urn:microsoft.com/office/officeart/2005/8/layout/process5"/>
    <dgm:cxn modelId="{FC072F12-2CEF-408E-81D1-C184418C494C}" type="presParOf" srcId="{16AD743B-2777-47C8-87E8-3FB5869C68A2}" destId="{29A632F0-B08A-4EE6-9E21-399A61E732F6}" srcOrd="0" destOrd="0" presId="urn:microsoft.com/office/officeart/2005/8/layout/process5"/>
    <dgm:cxn modelId="{27609E32-B738-4ABA-B73A-484A589AB147}" type="presParOf" srcId="{B4E977E9-97E1-4BF5-9CE6-DE084A1802BD}" destId="{C58C0151-5EEA-4115-9F30-1884DEBB0F29}" srcOrd="16" destOrd="0" presId="urn:microsoft.com/office/officeart/2005/8/layout/process5"/>
    <dgm:cxn modelId="{68DFADC3-4540-4697-B696-308F7ACF740F}" type="presParOf" srcId="{B4E977E9-97E1-4BF5-9CE6-DE084A1802BD}" destId="{22855664-B68F-41FC-8DE8-C1F1A695BF83}" srcOrd="17" destOrd="0" presId="urn:microsoft.com/office/officeart/2005/8/layout/process5"/>
    <dgm:cxn modelId="{68D286F5-2744-44CF-A5DF-4A6E2EC02126}" type="presParOf" srcId="{22855664-B68F-41FC-8DE8-C1F1A695BF83}" destId="{923C98C5-603B-4214-B5CE-B5B0C0D5F607}" srcOrd="0" destOrd="0" presId="urn:microsoft.com/office/officeart/2005/8/layout/process5"/>
    <dgm:cxn modelId="{92C7E3A9-03D6-48C7-8743-D72C9B1316D5}" type="presParOf" srcId="{B4E977E9-97E1-4BF5-9CE6-DE084A1802BD}" destId="{11B7DD80-E29D-461B-AD7F-FBFCE66EB72F}" srcOrd="18" destOrd="0" presId="urn:microsoft.com/office/officeart/2005/8/layout/process5"/>
    <dgm:cxn modelId="{1C05249A-78F9-4411-AAAA-E8D772A437B9}" type="presParOf" srcId="{B4E977E9-97E1-4BF5-9CE6-DE084A1802BD}" destId="{B2C99EE6-A296-45FB-A3C0-C1E32C48990E}" srcOrd="19" destOrd="0" presId="urn:microsoft.com/office/officeart/2005/8/layout/process5"/>
    <dgm:cxn modelId="{869DA97D-92E2-4F51-92B9-711FEE62BE3F}" type="presParOf" srcId="{B2C99EE6-A296-45FB-A3C0-C1E32C48990E}" destId="{0E3EA5B2-45B7-45CE-B182-76EA4A3C78BF}" srcOrd="0" destOrd="0" presId="urn:microsoft.com/office/officeart/2005/8/layout/process5"/>
    <dgm:cxn modelId="{AA60E832-1BA4-41AD-827F-56C29621B90A}" type="presParOf" srcId="{B4E977E9-97E1-4BF5-9CE6-DE084A1802BD}" destId="{735F45D0-4314-4D37-A7A8-BFC9337D35FD}" srcOrd="20" destOrd="0" presId="urn:microsoft.com/office/officeart/2005/8/layout/process5"/>
    <dgm:cxn modelId="{5C74DCCE-AD48-40B9-8F74-6D4A1E5D92FD}" type="presParOf" srcId="{B4E977E9-97E1-4BF5-9CE6-DE084A1802BD}" destId="{F56FDBCD-AA41-4228-982B-3ACD03D48C24}" srcOrd="21" destOrd="0" presId="urn:microsoft.com/office/officeart/2005/8/layout/process5"/>
    <dgm:cxn modelId="{0AC393AF-4472-4BE6-BB70-69FFDCEDB19C}" type="presParOf" srcId="{F56FDBCD-AA41-4228-982B-3ACD03D48C24}" destId="{458C0913-D050-4D5B-9F8B-C094E1F81D48}" srcOrd="0" destOrd="0" presId="urn:microsoft.com/office/officeart/2005/8/layout/process5"/>
    <dgm:cxn modelId="{14A314C7-583D-45C8-9F63-CB378EB93BD7}" type="presParOf" srcId="{B4E977E9-97E1-4BF5-9CE6-DE084A1802BD}" destId="{E7B581C3-761E-4ACF-AFD0-CEF08D54C044}" srcOrd="22" destOrd="0" presId="urn:microsoft.com/office/officeart/2005/8/layout/process5"/>
    <dgm:cxn modelId="{3974A5AA-463D-45E7-A5F7-4449ED52C5B6}" type="presParOf" srcId="{B4E977E9-97E1-4BF5-9CE6-DE084A1802BD}" destId="{1A945259-8F87-416F-8D5D-D1153B93494F}" srcOrd="23" destOrd="0" presId="urn:microsoft.com/office/officeart/2005/8/layout/process5"/>
    <dgm:cxn modelId="{7BED8873-0E02-4F85-BFBC-97AC4F18BD35}" type="presParOf" srcId="{1A945259-8F87-416F-8D5D-D1153B93494F}" destId="{485B65AE-F659-4F6E-8EF5-30A86A5F9337}" srcOrd="0" destOrd="0" presId="urn:microsoft.com/office/officeart/2005/8/layout/process5"/>
    <dgm:cxn modelId="{68D3BE8A-BD3C-4857-B85E-1ED48153A0E6}" type="presParOf" srcId="{B4E977E9-97E1-4BF5-9CE6-DE084A1802BD}" destId="{D06F8D6A-6345-4E01-8E31-5568824680D7}" srcOrd="24" destOrd="0" presId="urn:microsoft.com/office/officeart/2005/8/layout/process5"/>
    <dgm:cxn modelId="{DC7F4BFD-AF08-4EC5-967B-7DBE0E4F83A6}" type="presParOf" srcId="{B4E977E9-97E1-4BF5-9CE6-DE084A1802BD}" destId="{8D13394B-ABF9-4866-A575-0AD163ADB14B}" srcOrd="25" destOrd="0" presId="urn:microsoft.com/office/officeart/2005/8/layout/process5"/>
    <dgm:cxn modelId="{E64A6111-B898-4D3B-8E6B-45B9F2BC3A46}" type="presParOf" srcId="{8D13394B-ABF9-4866-A575-0AD163ADB14B}" destId="{7C1BA60D-834B-4B02-92BD-204B41BAF649}" srcOrd="0" destOrd="0" presId="urn:microsoft.com/office/officeart/2005/8/layout/process5"/>
    <dgm:cxn modelId="{5FE52BE6-D8E7-42B6-BBB9-79A522E84438}" type="presParOf" srcId="{B4E977E9-97E1-4BF5-9CE6-DE084A1802BD}" destId="{512EF418-9E96-47E4-9731-8C374EC2B7D4}" srcOrd="26" destOrd="0" presId="urn:microsoft.com/office/officeart/2005/8/layout/process5"/>
    <dgm:cxn modelId="{A839A8AB-A9E9-4A16-A2B3-9EAEB9FF50CC}" type="presParOf" srcId="{B4E977E9-97E1-4BF5-9CE6-DE084A1802BD}" destId="{BCEDCB59-7449-4E99-BDBF-EBEE450C2D94}" srcOrd="27" destOrd="0" presId="urn:microsoft.com/office/officeart/2005/8/layout/process5"/>
    <dgm:cxn modelId="{D9709AE1-DD0C-4711-92B0-BED2F5EDD154}" type="presParOf" srcId="{BCEDCB59-7449-4E99-BDBF-EBEE450C2D94}" destId="{D36C9A7B-C09E-43D5-9579-02FD9C61FDA1}" srcOrd="0" destOrd="0" presId="urn:microsoft.com/office/officeart/2005/8/layout/process5"/>
    <dgm:cxn modelId="{C28295D8-409D-4F89-A44E-C718790CACAC}" type="presParOf" srcId="{B4E977E9-97E1-4BF5-9CE6-DE084A1802BD}" destId="{1E1133AB-C590-4A0E-8030-58CD463CE2C3}" srcOrd="28" destOrd="0" presId="urn:microsoft.com/office/officeart/2005/8/layout/process5"/>
    <dgm:cxn modelId="{B64954A7-DB04-45DC-A3F5-AB7E0214A570}" type="presParOf" srcId="{B4E977E9-97E1-4BF5-9CE6-DE084A1802BD}" destId="{C6CA0E78-8927-444A-9193-A5C712334028}" srcOrd="29" destOrd="0" presId="urn:microsoft.com/office/officeart/2005/8/layout/process5"/>
    <dgm:cxn modelId="{46BED237-2C6C-4534-BF93-CC7EA653AFED}" type="presParOf" srcId="{C6CA0E78-8927-444A-9193-A5C712334028}" destId="{2B5F56F0-4445-4EDE-90AF-0341598CBEC2}" srcOrd="0" destOrd="0" presId="urn:microsoft.com/office/officeart/2005/8/layout/process5"/>
    <dgm:cxn modelId="{505D0B44-8E66-4D54-90EE-1E135D776C6E}" type="presParOf" srcId="{B4E977E9-97E1-4BF5-9CE6-DE084A1802BD}" destId="{D6D43E15-27B8-4EAB-9E4C-9F144465D626}" srcOrd="30" destOrd="0" presId="urn:microsoft.com/office/officeart/2005/8/layout/process5"/>
    <dgm:cxn modelId="{5C766CFA-EDDC-45F7-AAAF-9B1E7904760B}" type="presParOf" srcId="{B4E977E9-97E1-4BF5-9CE6-DE084A1802BD}" destId="{839787E5-7123-423D-BB6D-4381F2BF261F}" srcOrd="31" destOrd="0" presId="urn:microsoft.com/office/officeart/2005/8/layout/process5"/>
    <dgm:cxn modelId="{6271E54A-916B-4843-8AB0-4A81950E8CD2}" type="presParOf" srcId="{839787E5-7123-423D-BB6D-4381F2BF261F}" destId="{8E3B5E1B-F016-4366-B0F8-301EFFAB0BB8}" srcOrd="0" destOrd="0" presId="urn:microsoft.com/office/officeart/2005/8/layout/process5"/>
    <dgm:cxn modelId="{EC539411-F702-4346-8CCA-E5BA9FBE200E}" type="presParOf" srcId="{B4E977E9-97E1-4BF5-9CE6-DE084A1802BD}" destId="{FB442152-901C-4953-A4B9-E2814E277AF6}" srcOrd="3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083C03-3967-40FF-9623-B65DA72C61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92F4B06-05C1-48D3-A858-6CDB05B5EED0}">
      <dgm:prSet/>
      <dgm:spPr/>
      <dgm:t>
        <a:bodyPr/>
        <a:lstStyle/>
        <a:p>
          <a:pPr rtl="0"/>
          <a:r>
            <a:rPr lang="en-US" dirty="0"/>
            <a:t>Breast cancer is the most common cancer in women both in the developed and less developed world</a:t>
          </a:r>
          <a:r>
            <a:rPr lang="en-US" baseline="0" dirty="0">
              <a:latin typeface="Gill Sans Nova"/>
            </a:rPr>
            <a:t> </a:t>
          </a:r>
          <a:r>
            <a:rPr lang="en-US" baseline="30000" dirty="0"/>
            <a:t>[3</a:t>
          </a:r>
          <a:r>
            <a:rPr lang="en-US" baseline="30000" dirty="0">
              <a:latin typeface="Gill Sans Nova"/>
            </a:rPr>
            <a:t>]</a:t>
          </a:r>
          <a:r>
            <a:rPr lang="en-US" dirty="0">
              <a:latin typeface="Gill Sans Nova"/>
            </a:rPr>
            <a:t>.</a:t>
          </a:r>
          <a:endParaRPr lang="en-US" baseline="30000" dirty="0"/>
        </a:p>
      </dgm:t>
    </dgm:pt>
    <dgm:pt modelId="{83ECE672-8DE2-4BAB-8AC3-A0E583E9616F}" type="parTrans" cxnId="{EE417970-0B04-4D11-BC4F-CECB301D073D}">
      <dgm:prSet/>
      <dgm:spPr/>
      <dgm:t>
        <a:bodyPr/>
        <a:lstStyle/>
        <a:p>
          <a:endParaRPr lang="en-US"/>
        </a:p>
      </dgm:t>
    </dgm:pt>
    <dgm:pt modelId="{B64A57CD-2C48-438F-B84F-410971DF171C}" type="sibTrans" cxnId="{EE417970-0B04-4D11-BC4F-CECB301D073D}">
      <dgm:prSet/>
      <dgm:spPr/>
      <dgm:t>
        <a:bodyPr/>
        <a:lstStyle/>
        <a:p>
          <a:endParaRPr lang="en-US"/>
        </a:p>
      </dgm:t>
    </dgm:pt>
    <dgm:pt modelId="{A7BA7B7D-01F8-4631-8BCA-75EFBC7BFC11}">
      <dgm:prSet/>
      <dgm:spPr/>
      <dgm:t>
        <a:bodyPr/>
        <a:lstStyle/>
        <a:p>
          <a:pPr rtl="0"/>
          <a:r>
            <a:rPr lang="en-US" dirty="0"/>
            <a:t>In 2012, it represented about 12 percent of all new cancer cases and 25 percent of all cancers in women</a:t>
          </a:r>
          <a:r>
            <a:rPr lang="en-US" baseline="0" dirty="0">
              <a:latin typeface="Gill Sans Nova"/>
            </a:rPr>
            <a:t> </a:t>
          </a:r>
          <a:r>
            <a:rPr lang="en-US" baseline="30000" dirty="0">
              <a:latin typeface="Gill Sans Nova"/>
            </a:rPr>
            <a:t>[15]</a:t>
          </a:r>
          <a:r>
            <a:rPr lang="en-US" baseline="0" dirty="0">
              <a:latin typeface="Gill Sans Nova"/>
            </a:rPr>
            <a:t>.</a:t>
          </a:r>
          <a:endParaRPr lang="en-US" baseline="0" dirty="0"/>
        </a:p>
      </dgm:t>
    </dgm:pt>
    <dgm:pt modelId="{E8E3362B-AB02-4A01-8579-9C01492A442B}" type="parTrans" cxnId="{6BD447AE-67E0-41D4-B6EE-6B6A697124C2}">
      <dgm:prSet/>
      <dgm:spPr/>
      <dgm:t>
        <a:bodyPr/>
        <a:lstStyle/>
        <a:p>
          <a:endParaRPr lang="en-US"/>
        </a:p>
      </dgm:t>
    </dgm:pt>
    <dgm:pt modelId="{CB4732C7-8517-46F4-BFEA-7D643467EFF9}" type="sibTrans" cxnId="{6BD447AE-67E0-41D4-B6EE-6B6A697124C2}">
      <dgm:prSet/>
      <dgm:spPr/>
      <dgm:t>
        <a:bodyPr/>
        <a:lstStyle/>
        <a:p>
          <a:endParaRPr lang="en-US"/>
        </a:p>
      </dgm:t>
    </dgm:pt>
    <dgm:pt modelId="{640DFC9A-809B-4811-BF40-554B90EEC3B9}">
      <dgm:prSet/>
      <dgm:spPr/>
      <dgm:t>
        <a:bodyPr/>
        <a:lstStyle/>
        <a:p>
          <a:pPr rtl="0"/>
          <a:r>
            <a:rPr lang="en-US" dirty="0"/>
            <a:t>According to the report of the World Health Organization, about 1,000,000 women would be newly diagnosed with breast cancer and over 500,000 women died from breast cancer every year</a:t>
          </a:r>
          <a:r>
            <a:rPr lang="en-US" baseline="0" dirty="0">
              <a:latin typeface="Gill Sans Nova"/>
            </a:rPr>
            <a:t> </a:t>
          </a:r>
          <a:r>
            <a:rPr lang="en-US" baseline="30000" dirty="0">
              <a:latin typeface="Gill Sans Nova"/>
            </a:rPr>
            <a:t>[</a:t>
          </a:r>
          <a:r>
            <a:rPr lang="en-US" baseline="30000" dirty="0"/>
            <a:t>2</a:t>
          </a:r>
          <a:r>
            <a:rPr lang="en-US" baseline="30000" dirty="0">
              <a:latin typeface="Gill Sans Nova"/>
            </a:rPr>
            <a:t>]</a:t>
          </a:r>
          <a:r>
            <a:rPr lang="en-US" baseline="0" dirty="0">
              <a:latin typeface="Gill Sans Nova"/>
            </a:rPr>
            <a:t>.</a:t>
          </a:r>
          <a:endParaRPr lang="en-US" baseline="0" dirty="0"/>
        </a:p>
      </dgm:t>
    </dgm:pt>
    <dgm:pt modelId="{C51CF7D6-33EA-40AF-A0E8-40A66A374142}" type="parTrans" cxnId="{9650AD8E-FEBD-49BB-AB2F-4C4C4936C498}">
      <dgm:prSet/>
      <dgm:spPr/>
      <dgm:t>
        <a:bodyPr/>
        <a:lstStyle/>
        <a:p>
          <a:endParaRPr lang="en-US"/>
        </a:p>
      </dgm:t>
    </dgm:pt>
    <dgm:pt modelId="{1BFD5203-7C44-4814-A08A-8399515897C3}" type="sibTrans" cxnId="{9650AD8E-FEBD-49BB-AB2F-4C4C4936C498}">
      <dgm:prSet/>
      <dgm:spPr/>
      <dgm:t>
        <a:bodyPr/>
        <a:lstStyle/>
        <a:p>
          <a:endParaRPr lang="en-US"/>
        </a:p>
      </dgm:t>
    </dgm:pt>
    <dgm:pt modelId="{9BDA6AC2-DBC8-464C-B5C5-FEB276F2EC40}">
      <dgm:prSet/>
      <dgm:spPr/>
      <dgm:t>
        <a:bodyPr/>
        <a:lstStyle/>
        <a:p>
          <a:pPr rtl="0"/>
          <a:r>
            <a:rPr lang="en-US" dirty="0"/>
            <a:t>Breast cancer is the most common cancer in women overall. It is the most frequently diagnosed cancer among women in 140 of 184 countries worldwide</a:t>
          </a:r>
          <a:r>
            <a:rPr lang="en-US" baseline="0" dirty="0">
              <a:latin typeface="Gill Sans Nova"/>
            </a:rPr>
            <a:t> </a:t>
          </a:r>
          <a:r>
            <a:rPr lang="en-US" baseline="30000" dirty="0">
              <a:latin typeface="Gill Sans Nova"/>
            </a:rPr>
            <a:t>[</a:t>
          </a:r>
          <a:r>
            <a:rPr lang="en-US" baseline="30000" dirty="0"/>
            <a:t>15</a:t>
          </a:r>
          <a:r>
            <a:rPr lang="en-US" baseline="30000" dirty="0">
              <a:latin typeface="Gill Sans Nova"/>
            </a:rPr>
            <a:t>]</a:t>
          </a:r>
          <a:r>
            <a:rPr lang="en-US" baseline="0" dirty="0">
              <a:latin typeface="Gill Sans Nova"/>
            </a:rPr>
            <a:t>.</a:t>
          </a:r>
          <a:endParaRPr lang="en-US" baseline="0" dirty="0"/>
        </a:p>
      </dgm:t>
    </dgm:pt>
    <dgm:pt modelId="{8585D63B-6EC1-4BD6-856E-85875BF2E66E}" type="parTrans" cxnId="{AE82DF67-4EE5-49CE-916C-B2687BECB6FB}">
      <dgm:prSet/>
      <dgm:spPr/>
      <dgm:t>
        <a:bodyPr/>
        <a:lstStyle/>
        <a:p>
          <a:endParaRPr lang="en-US"/>
        </a:p>
      </dgm:t>
    </dgm:pt>
    <dgm:pt modelId="{4ED53373-E046-4ACD-B487-AA7B632F4E6B}" type="sibTrans" cxnId="{AE82DF67-4EE5-49CE-916C-B2687BECB6FB}">
      <dgm:prSet/>
      <dgm:spPr/>
      <dgm:t>
        <a:bodyPr/>
        <a:lstStyle/>
        <a:p>
          <a:endParaRPr lang="en-US"/>
        </a:p>
      </dgm:t>
    </dgm:pt>
    <dgm:pt modelId="{27287A32-B915-45B2-B5EF-5F78A16E1625}">
      <dgm:prSet/>
      <dgm:spPr/>
      <dgm:t>
        <a:bodyPr/>
        <a:lstStyle/>
        <a:p>
          <a:pPr rtl="0"/>
          <a:r>
            <a:rPr lang="en-US" dirty="0"/>
            <a:t>In 2020, more than 2.3 million women were diagnosed with breast cancer worldwide and 685,000 died. Every 14 seconds, somewhere in the world, a woman is diagnosed with breast cancer</a:t>
          </a:r>
          <a:r>
            <a:rPr lang="en-US" baseline="0" dirty="0">
              <a:latin typeface="Gill Sans Nova"/>
            </a:rPr>
            <a:t> </a:t>
          </a:r>
          <a:r>
            <a:rPr lang="en-US" baseline="30000" dirty="0">
              <a:latin typeface="Gill Sans Nova"/>
            </a:rPr>
            <a:t>[</a:t>
          </a:r>
          <a:r>
            <a:rPr lang="en-US" baseline="30000" dirty="0"/>
            <a:t>15</a:t>
          </a:r>
          <a:r>
            <a:rPr lang="en-US" baseline="30000" dirty="0">
              <a:latin typeface="Gill Sans Nova"/>
            </a:rPr>
            <a:t>]</a:t>
          </a:r>
          <a:r>
            <a:rPr lang="en-US" baseline="0" dirty="0">
              <a:latin typeface="Gill Sans Nova"/>
            </a:rPr>
            <a:t>.</a:t>
          </a:r>
          <a:endParaRPr lang="en-US" baseline="0" dirty="0"/>
        </a:p>
      </dgm:t>
    </dgm:pt>
    <dgm:pt modelId="{3B43A850-0880-46CE-849D-7DB529D75063}" type="parTrans" cxnId="{150CF1C6-6FD3-4D6B-83D5-33482839EDA6}">
      <dgm:prSet/>
      <dgm:spPr/>
      <dgm:t>
        <a:bodyPr/>
        <a:lstStyle/>
        <a:p>
          <a:endParaRPr lang="en-US"/>
        </a:p>
      </dgm:t>
    </dgm:pt>
    <dgm:pt modelId="{CCB125F7-E3E9-4C7B-88FD-930AD3ABEBC5}" type="sibTrans" cxnId="{150CF1C6-6FD3-4D6B-83D5-33482839EDA6}">
      <dgm:prSet/>
      <dgm:spPr/>
      <dgm:t>
        <a:bodyPr/>
        <a:lstStyle/>
        <a:p>
          <a:endParaRPr lang="en-US"/>
        </a:p>
      </dgm:t>
    </dgm:pt>
    <dgm:pt modelId="{86920851-8DF3-4201-BE6B-A632D5900B1D}">
      <dgm:prSet phldr="0"/>
      <dgm:spPr/>
      <dgm:t>
        <a:bodyPr/>
        <a:lstStyle/>
        <a:p>
          <a:pPr rtl="0"/>
          <a:r>
            <a:rPr lang="en-US" baseline="0" dirty="0"/>
            <a:t>Breast cancer is the second leading cause of death for women all over the world and more than 8% women will suffer this disease during their lifetime</a:t>
          </a:r>
          <a:r>
            <a:rPr lang="en-US" baseline="0" dirty="0">
              <a:latin typeface="Gill Sans Nova"/>
            </a:rPr>
            <a:t> </a:t>
          </a:r>
          <a:r>
            <a:rPr lang="en-US" baseline="30000" dirty="0">
              <a:latin typeface="Gill Sans Nova"/>
            </a:rPr>
            <a:t>[2</a:t>
          </a:r>
          <a:r>
            <a:rPr lang="en-US" baseline="30000" dirty="0"/>
            <a:t>]</a:t>
          </a:r>
          <a:r>
            <a:rPr lang="en-US" baseline="0" dirty="0"/>
            <a:t>.</a:t>
          </a:r>
        </a:p>
      </dgm:t>
    </dgm:pt>
    <dgm:pt modelId="{0610BB82-6E3A-4674-964F-51E61B290A14}" type="parTrans" cxnId="{41BF56BC-A0DB-405A-A7DF-DD9B47C80E5E}">
      <dgm:prSet/>
      <dgm:spPr/>
    </dgm:pt>
    <dgm:pt modelId="{EF5809D8-9529-4F77-A379-3031891CD305}" type="sibTrans" cxnId="{41BF56BC-A0DB-405A-A7DF-DD9B47C80E5E}">
      <dgm:prSet/>
      <dgm:spPr/>
    </dgm:pt>
    <dgm:pt modelId="{F001D5C5-F877-4DCE-BD79-AA82A3831A3E}" type="pres">
      <dgm:prSet presAssocID="{9B083C03-3967-40FF-9623-B65DA72C6125}" presName="vert0" presStyleCnt="0">
        <dgm:presLayoutVars>
          <dgm:dir/>
          <dgm:animOne val="branch"/>
          <dgm:animLvl val="lvl"/>
        </dgm:presLayoutVars>
      </dgm:prSet>
      <dgm:spPr/>
    </dgm:pt>
    <dgm:pt modelId="{1C0D3369-5C0C-413E-8AD3-EA47E5C23478}" type="pres">
      <dgm:prSet presAssocID="{892F4B06-05C1-48D3-A858-6CDB05B5EED0}" presName="thickLine" presStyleLbl="alignNode1" presStyleIdx="0" presStyleCnt="6"/>
      <dgm:spPr/>
    </dgm:pt>
    <dgm:pt modelId="{ABE06FC0-CDB9-4E5F-942C-DF3B9ED6044F}" type="pres">
      <dgm:prSet presAssocID="{892F4B06-05C1-48D3-A858-6CDB05B5EED0}" presName="horz1" presStyleCnt="0"/>
      <dgm:spPr/>
    </dgm:pt>
    <dgm:pt modelId="{C8D7B629-A3FF-46F7-A147-97CBFC032B01}" type="pres">
      <dgm:prSet presAssocID="{892F4B06-05C1-48D3-A858-6CDB05B5EED0}" presName="tx1" presStyleLbl="revTx" presStyleIdx="0" presStyleCnt="6"/>
      <dgm:spPr/>
    </dgm:pt>
    <dgm:pt modelId="{4F9E3B3A-4ADC-4F01-8E6D-FD83318532C3}" type="pres">
      <dgm:prSet presAssocID="{892F4B06-05C1-48D3-A858-6CDB05B5EED0}" presName="vert1" presStyleCnt="0"/>
      <dgm:spPr/>
    </dgm:pt>
    <dgm:pt modelId="{140245FA-EF10-4F3E-BD69-E225769B9A13}" type="pres">
      <dgm:prSet presAssocID="{A7BA7B7D-01F8-4631-8BCA-75EFBC7BFC11}" presName="thickLine" presStyleLbl="alignNode1" presStyleIdx="1" presStyleCnt="6"/>
      <dgm:spPr/>
    </dgm:pt>
    <dgm:pt modelId="{37405F29-9596-4A63-B897-168742B7F190}" type="pres">
      <dgm:prSet presAssocID="{A7BA7B7D-01F8-4631-8BCA-75EFBC7BFC11}" presName="horz1" presStyleCnt="0"/>
      <dgm:spPr/>
    </dgm:pt>
    <dgm:pt modelId="{6AA0DF27-F9C0-46C5-B181-364ED0091FC2}" type="pres">
      <dgm:prSet presAssocID="{A7BA7B7D-01F8-4631-8BCA-75EFBC7BFC11}" presName="tx1" presStyleLbl="revTx" presStyleIdx="1" presStyleCnt="6"/>
      <dgm:spPr/>
    </dgm:pt>
    <dgm:pt modelId="{1D73C197-1934-49D5-A567-DAF20FB7E70D}" type="pres">
      <dgm:prSet presAssocID="{A7BA7B7D-01F8-4631-8BCA-75EFBC7BFC11}" presName="vert1" presStyleCnt="0"/>
      <dgm:spPr/>
    </dgm:pt>
    <dgm:pt modelId="{5B14DA4B-CCE8-4058-965D-29E10C9C169D}" type="pres">
      <dgm:prSet presAssocID="{86920851-8DF3-4201-BE6B-A632D5900B1D}" presName="thickLine" presStyleLbl="alignNode1" presStyleIdx="2" presStyleCnt="6"/>
      <dgm:spPr/>
    </dgm:pt>
    <dgm:pt modelId="{294A7D52-C0E8-4132-BF0D-E4EE7DE7F68C}" type="pres">
      <dgm:prSet presAssocID="{86920851-8DF3-4201-BE6B-A632D5900B1D}" presName="horz1" presStyleCnt="0"/>
      <dgm:spPr/>
    </dgm:pt>
    <dgm:pt modelId="{FD714384-75C7-4909-96B4-B5466F7DD06D}" type="pres">
      <dgm:prSet presAssocID="{86920851-8DF3-4201-BE6B-A632D5900B1D}" presName="tx1" presStyleLbl="revTx" presStyleIdx="2" presStyleCnt="6"/>
      <dgm:spPr/>
    </dgm:pt>
    <dgm:pt modelId="{AFB97909-7661-4366-AF1F-3730250B8BEF}" type="pres">
      <dgm:prSet presAssocID="{86920851-8DF3-4201-BE6B-A632D5900B1D}" presName="vert1" presStyleCnt="0"/>
      <dgm:spPr/>
    </dgm:pt>
    <dgm:pt modelId="{6B7219D3-20EB-4569-82A9-9D256DD6EF32}" type="pres">
      <dgm:prSet presAssocID="{640DFC9A-809B-4811-BF40-554B90EEC3B9}" presName="thickLine" presStyleLbl="alignNode1" presStyleIdx="3" presStyleCnt="6"/>
      <dgm:spPr/>
    </dgm:pt>
    <dgm:pt modelId="{81B432E4-AC34-4EFC-9FB7-4642A46B4AA6}" type="pres">
      <dgm:prSet presAssocID="{640DFC9A-809B-4811-BF40-554B90EEC3B9}" presName="horz1" presStyleCnt="0"/>
      <dgm:spPr/>
    </dgm:pt>
    <dgm:pt modelId="{1ECA440B-B216-4E03-9346-FA20DD3F7F74}" type="pres">
      <dgm:prSet presAssocID="{640DFC9A-809B-4811-BF40-554B90EEC3B9}" presName="tx1" presStyleLbl="revTx" presStyleIdx="3" presStyleCnt="6"/>
      <dgm:spPr/>
    </dgm:pt>
    <dgm:pt modelId="{14B0AE50-A7E3-4D73-8F06-53F371CB8A4C}" type="pres">
      <dgm:prSet presAssocID="{640DFC9A-809B-4811-BF40-554B90EEC3B9}" presName="vert1" presStyleCnt="0"/>
      <dgm:spPr/>
    </dgm:pt>
    <dgm:pt modelId="{632244AB-909F-4753-A1CB-73EFB440F98D}" type="pres">
      <dgm:prSet presAssocID="{9BDA6AC2-DBC8-464C-B5C5-FEB276F2EC40}" presName="thickLine" presStyleLbl="alignNode1" presStyleIdx="4" presStyleCnt="6"/>
      <dgm:spPr/>
    </dgm:pt>
    <dgm:pt modelId="{DF996A0A-4E98-48C8-B423-7B5B54BBE907}" type="pres">
      <dgm:prSet presAssocID="{9BDA6AC2-DBC8-464C-B5C5-FEB276F2EC40}" presName="horz1" presStyleCnt="0"/>
      <dgm:spPr/>
    </dgm:pt>
    <dgm:pt modelId="{87986669-B7E6-48E7-B89B-77C8E74AB25B}" type="pres">
      <dgm:prSet presAssocID="{9BDA6AC2-DBC8-464C-B5C5-FEB276F2EC40}" presName="tx1" presStyleLbl="revTx" presStyleIdx="4" presStyleCnt="6"/>
      <dgm:spPr/>
    </dgm:pt>
    <dgm:pt modelId="{2A14F063-5545-489D-9099-FF271FE38DC6}" type="pres">
      <dgm:prSet presAssocID="{9BDA6AC2-DBC8-464C-B5C5-FEB276F2EC40}" presName="vert1" presStyleCnt="0"/>
      <dgm:spPr/>
    </dgm:pt>
    <dgm:pt modelId="{8082EAC8-1114-4525-A17A-FE4F1BEBF00E}" type="pres">
      <dgm:prSet presAssocID="{27287A32-B915-45B2-B5EF-5F78A16E1625}" presName="thickLine" presStyleLbl="alignNode1" presStyleIdx="5" presStyleCnt="6"/>
      <dgm:spPr/>
    </dgm:pt>
    <dgm:pt modelId="{DA45B41B-56E5-4B81-92B3-4E69E137DAD4}" type="pres">
      <dgm:prSet presAssocID="{27287A32-B915-45B2-B5EF-5F78A16E1625}" presName="horz1" presStyleCnt="0"/>
      <dgm:spPr/>
    </dgm:pt>
    <dgm:pt modelId="{D3E027ED-ACD0-452D-871C-268D4F9E682A}" type="pres">
      <dgm:prSet presAssocID="{27287A32-B915-45B2-B5EF-5F78A16E1625}" presName="tx1" presStyleLbl="revTx" presStyleIdx="5" presStyleCnt="6"/>
      <dgm:spPr/>
    </dgm:pt>
    <dgm:pt modelId="{5AE2E192-BA1B-40CF-B5A3-31F71AC79096}" type="pres">
      <dgm:prSet presAssocID="{27287A32-B915-45B2-B5EF-5F78A16E1625}" presName="vert1" presStyleCnt="0"/>
      <dgm:spPr/>
    </dgm:pt>
  </dgm:ptLst>
  <dgm:cxnLst>
    <dgm:cxn modelId="{BB09A83C-0325-4FC8-A197-9DEE9E1CA832}" type="presOf" srcId="{86920851-8DF3-4201-BE6B-A632D5900B1D}" destId="{FD714384-75C7-4909-96B4-B5466F7DD06D}" srcOrd="0" destOrd="0" presId="urn:microsoft.com/office/officeart/2008/layout/LinedList"/>
    <dgm:cxn modelId="{C5EE375E-77B9-4B15-8637-48D212A70A55}" type="presOf" srcId="{A7BA7B7D-01F8-4631-8BCA-75EFBC7BFC11}" destId="{6AA0DF27-F9C0-46C5-B181-364ED0091FC2}" srcOrd="0" destOrd="0" presId="urn:microsoft.com/office/officeart/2008/layout/LinedList"/>
    <dgm:cxn modelId="{26A71F47-6630-44CA-A94B-A361F4D2BFBF}" type="presOf" srcId="{27287A32-B915-45B2-B5EF-5F78A16E1625}" destId="{D3E027ED-ACD0-452D-871C-268D4F9E682A}" srcOrd="0" destOrd="0" presId="urn:microsoft.com/office/officeart/2008/layout/LinedList"/>
    <dgm:cxn modelId="{33687D47-B4DF-463A-BCD6-FD5C8EB0251B}" type="presOf" srcId="{892F4B06-05C1-48D3-A858-6CDB05B5EED0}" destId="{C8D7B629-A3FF-46F7-A147-97CBFC032B01}" srcOrd="0" destOrd="0" presId="urn:microsoft.com/office/officeart/2008/layout/LinedList"/>
    <dgm:cxn modelId="{AE82DF67-4EE5-49CE-916C-B2687BECB6FB}" srcId="{9B083C03-3967-40FF-9623-B65DA72C6125}" destId="{9BDA6AC2-DBC8-464C-B5C5-FEB276F2EC40}" srcOrd="4" destOrd="0" parTransId="{8585D63B-6EC1-4BD6-856E-85875BF2E66E}" sibTransId="{4ED53373-E046-4ACD-B487-AA7B632F4E6B}"/>
    <dgm:cxn modelId="{B25D2C6F-B70F-4E9F-B5F6-7ED98662C752}" type="presOf" srcId="{640DFC9A-809B-4811-BF40-554B90EEC3B9}" destId="{1ECA440B-B216-4E03-9346-FA20DD3F7F74}" srcOrd="0" destOrd="0" presId="urn:microsoft.com/office/officeart/2008/layout/LinedList"/>
    <dgm:cxn modelId="{EE417970-0B04-4D11-BC4F-CECB301D073D}" srcId="{9B083C03-3967-40FF-9623-B65DA72C6125}" destId="{892F4B06-05C1-48D3-A858-6CDB05B5EED0}" srcOrd="0" destOrd="0" parTransId="{83ECE672-8DE2-4BAB-8AC3-A0E583E9616F}" sibTransId="{B64A57CD-2C48-438F-B84F-410971DF171C}"/>
    <dgm:cxn modelId="{20F2CB7F-62CC-4AC4-BBF0-09D3A5DC2A82}" type="presOf" srcId="{9B083C03-3967-40FF-9623-B65DA72C6125}" destId="{F001D5C5-F877-4DCE-BD79-AA82A3831A3E}" srcOrd="0" destOrd="0" presId="urn:microsoft.com/office/officeart/2008/layout/LinedList"/>
    <dgm:cxn modelId="{9650AD8E-FEBD-49BB-AB2F-4C4C4936C498}" srcId="{9B083C03-3967-40FF-9623-B65DA72C6125}" destId="{640DFC9A-809B-4811-BF40-554B90EEC3B9}" srcOrd="3" destOrd="0" parTransId="{C51CF7D6-33EA-40AF-A0E8-40A66A374142}" sibTransId="{1BFD5203-7C44-4814-A08A-8399515897C3}"/>
    <dgm:cxn modelId="{6BD447AE-67E0-41D4-B6EE-6B6A697124C2}" srcId="{9B083C03-3967-40FF-9623-B65DA72C6125}" destId="{A7BA7B7D-01F8-4631-8BCA-75EFBC7BFC11}" srcOrd="1" destOrd="0" parTransId="{E8E3362B-AB02-4A01-8579-9C01492A442B}" sibTransId="{CB4732C7-8517-46F4-BFEA-7D643467EFF9}"/>
    <dgm:cxn modelId="{41BF56BC-A0DB-405A-A7DF-DD9B47C80E5E}" srcId="{9B083C03-3967-40FF-9623-B65DA72C6125}" destId="{86920851-8DF3-4201-BE6B-A632D5900B1D}" srcOrd="2" destOrd="0" parTransId="{0610BB82-6E3A-4674-964F-51E61B290A14}" sibTransId="{EF5809D8-9529-4F77-A379-3031891CD305}"/>
    <dgm:cxn modelId="{150CF1C6-6FD3-4D6B-83D5-33482839EDA6}" srcId="{9B083C03-3967-40FF-9623-B65DA72C6125}" destId="{27287A32-B915-45B2-B5EF-5F78A16E1625}" srcOrd="5" destOrd="0" parTransId="{3B43A850-0880-46CE-849D-7DB529D75063}" sibTransId="{CCB125F7-E3E9-4C7B-88FD-930AD3ABEBC5}"/>
    <dgm:cxn modelId="{077736D0-9F00-4A36-BE74-E283431B7390}" type="presOf" srcId="{9BDA6AC2-DBC8-464C-B5C5-FEB276F2EC40}" destId="{87986669-B7E6-48E7-B89B-77C8E74AB25B}" srcOrd="0" destOrd="0" presId="urn:microsoft.com/office/officeart/2008/layout/LinedList"/>
    <dgm:cxn modelId="{CFCFB9F2-5387-43D9-AE3F-3237DB6699A2}" type="presParOf" srcId="{F001D5C5-F877-4DCE-BD79-AA82A3831A3E}" destId="{1C0D3369-5C0C-413E-8AD3-EA47E5C23478}" srcOrd="0" destOrd="0" presId="urn:microsoft.com/office/officeart/2008/layout/LinedList"/>
    <dgm:cxn modelId="{75F5E0DB-28D3-4A9E-9F53-17C95A32493B}" type="presParOf" srcId="{F001D5C5-F877-4DCE-BD79-AA82A3831A3E}" destId="{ABE06FC0-CDB9-4E5F-942C-DF3B9ED6044F}" srcOrd="1" destOrd="0" presId="urn:microsoft.com/office/officeart/2008/layout/LinedList"/>
    <dgm:cxn modelId="{74E341C3-01BC-470E-95BB-FF9823A5B7D8}" type="presParOf" srcId="{ABE06FC0-CDB9-4E5F-942C-DF3B9ED6044F}" destId="{C8D7B629-A3FF-46F7-A147-97CBFC032B01}" srcOrd="0" destOrd="0" presId="urn:microsoft.com/office/officeart/2008/layout/LinedList"/>
    <dgm:cxn modelId="{B4FB900A-9DE5-430B-A4CB-1F692267F4D8}" type="presParOf" srcId="{ABE06FC0-CDB9-4E5F-942C-DF3B9ED6044F}" destId="{4F9E3B3A-4ADC-4F01-8E6D-FD83318532C3}" srcOrd="1" destOrd="0" presId="urn:microsoft.com/office/officeart/2008/layout/LinedList"/>
    <dgm:cxn modelId="{4103CEAC-8C38-47B6-82B1-23B5E86D6E4C}" type="presParOf" srcId="{F001D5C5-F877-4DCE-BD79-AA82A3831A3E}" destId="{140245FA-EF10-4F3E-BD69-E225769B9A13}" srcOrd="2" destOrd="0" presId="urn:microsoft.com/office/officeart/2008/layout/LinedList"/>
    <dgm:cxn modelId="{BF2D8648-18C0-4AAD-9030-ADFE9B8A9219}" type="presParOf" srcId="{F001D5C5-F877-4DCE-BD79-AA82A3831A3E}" destId="{37405F29-9596-4A63-B897-168742B7F190}" srcOrd="3" destOrd="0" presId="urn:microsoft.com/office/officeart/2008/layout/LinedList"/>
    <dgm:cxn modelId="{DFFB5DC4-C010-474B-852B-0F48AAC8CC27}" type="presParOf" srcId="{37405F29-9596-4A63-B897-168742B7F190}" destId="{6AA0DF27-F9C0-46C5-B181-364ED0091FC2}" srcOrd="0" destOrd="0" presId="urn:microsoft.com/office/officeart/2008/layout/LinedList"/>
    <dgm:cxn modelId="{5E146158-0C54-4BA6-9365-5D50768C96BC}" type="presParOf" srcId="{37405F29-9596-4A63-B897-168742B7F190}" destId="{1D73C197-1934-49D5-A567-DAF20FB7E70D}" srcOrd="1" destOrd="0" presId="urn:microsoft.com/office/officeart/2008/layout/LinedList"/>
    <dgm:cxn modelId="{CBFA6A21-8EF8-4C44-88B4-16622E452585}" type="presParOf" srcId="{F001D5C5-F877-4DCE-BD79-AA82A3831A3E}" destId="{5B14DA4B-CCE8-4058-965D-29E10C9C169D}" srcOrd="4" destOrd="0" presId="urn:microsoft.com/office/officeart/2008/layout/LinedList"/>
    <dgm:cxn modelId="{F3035E9E-3703-4462-AF5C-0EA26DC07509}" type="presParOf" srcId="{F001D5C5-F877-4DCE-BD79-AA82A3831A3E}" destId="{294A7D52-C0E8-4132-BF0D-E4EE7DE7F68C}" srcOrd="5" destOrd="0" presId="urn:microsoft.com/office/officeart/2008/layout/LinedList"/>
    <dgm:cxn modelId="{77EC40FD-233F-4876-A008-5B883A7C3D9F}" type="presParOf" srcId="{294A7D52-C0E8-4132-BF0D-E4EE7DE7F68C}" destId="{FD714384-75C7-4909-96B4-B5466F7DD06D}" srcOrd="0" destOrd="0" presId="urn:microsoft.com/office/officeart/2008/layout/LinedList"/>
    <dgm:cxn modelId="{D868FA4B-04BA-4441-B87C-E29B264BD175}" type="presParOf" srcId="{294A7D52-C0E8-4132-BF0D-E4EE7DE7F68C}" destId="{AFB97909-7661-4366-AF1F-3730250B8BEF}" srcOrd="1" destOrd="0" presId="urn:microsoft.com/office/officeart/2008/layout/LinedList"/>
    <dgm:cxn modelId="{360C29B8-06C3-44AE-9B35-D477C6DCF9AC}" type="presParOf" srcId="{F001D5C5-F877-4DCE-BD79-AA82A3831A3E}" destId="{6B7219D3-20EB-4569-82A9-9D256DD6EF32}" srcOrd="6" destOrd="0" presId="urn:microsoft.com/office/officeart/2008/layout/LinedList"/>
    <dgm:cxn modelId="{4FCD0530-DA25-4FF7-B3E8-978A9E9E71CA}" type="presParOf" srcId="{F001D5C5-F877-4DCE-BD79-AA82A3831A3E}" destId="{81B432E4-AC34-4EFC-9FB7-4642A46B4AA6}" srcOrd="7" destOrd="0" presId="urn:microsoft.com/office/officeart/2008/layout/LinedList"/>
    <dgm:cxn modelId="{DBDCFA36-4BDB-46C6-82A9-96583E682AF1}" type="presParOf" srcId="{81B432E4-AC34-4EFC-9FB7-4642A46B4AA6}" destId="{1ECA440B-B216-4E03-9346-FA20DD3F7F74}" srcOrd="0" destOrd="0" presId="urn:microsoft.com/office/officeart/2008/layout/LinedList"/>
    <dgm:cxn modelId="{4EC688D1-B32F-4E8F-956B-DF39CDE1DB10}" type="presParOf" srcId="{81B432E4-AC34-4EFC-9FB7-4642A46B4AA6}" destId="{14B0AE50-A7E3-4D73-8F06-53F371CB8A4C}" srcOrd="1" destOrd="0" presId="urn:microsoft.com/office/officeart/2008/layout/LinedList"/>
    <dgm:cxn modelId="{2D7FA527-5FCB-4786-A768-9581AF853904}" type="presParOf" srcId="{F001D5C5-F877-4DCE-BD79-AA82A3831A3E}" destId="{632244AB-909F-4753-A1CB-73EFB440F98D}" srcOrd="8" destOrd="0" presId="urn:microsoft.com/office/officeart/2008/layout/LinedList"/>
    <dgm:cxn modelId="{4CDD806A-E500-4360-A9E6-83E9927D4905}" type="presParOf" srcId="{F001D5C5-F877-4DCE-BD79-AA82A3831A3E}" destId="{DF996A0A-4E98-48C8-B423-7B5B54BBE907}" srcOrd="9" destOrd="0" presId="urn:microsoft.com/office/officeart/2008/layout/LinedList"/>
    <dgm:cxn modelId="{A227BFD4-D4B8-4BAD-9080-7B56843F0E8E}" type="presParOf" srcId="{DF996A0A-4E98-48C8-B423-7B5B54BBE907}" destId="{87986669-B7E6-48E7-B89B-77C8E74AB25B}" srcOrd="0" destOrd="0" presId="urn:microsoft.com/office/officeart/2008/layout/LinedList"/>
    <dgm:cxn modelId="{2F3B3AFA-9665-481F-A116-69FC24C8F12B}" type="presParOf" srcId="{DF996A0A-4E98-48C8-B423-7B5B54BBE907}" destId="{2A14F063-5545-489D-9099-FF271FE38DC6}" srcOrd="1" destOrd="0" presId="urn:microsoft.com/office/officeart/2008/layout/LinedList"/>
    <dgm:cxn modelId="{8CC8036F-7FDE-4BA2-95A5-7A8031BC4D6B}" type="presParOf" srcId="{F001D5C5-F877-4DCE-BD79-AA82A3831A3E}" destId="{8082EAC8-1114-4525-A17A-FE4F1BEBF00E}" srcOrd="10" destOrd="0" presId="urn:microsoft.com/office/officeart/2008/layout/LinedList"/>
    <dgm:cxn modelId="{F836B826-3E75-45B0-8A3C-C2EDFFEEBC2C}" type="presParOf" srcId="{F001D5C5-F877-4DCE-BD79-AA82A3831A3E}" destId="{DA45B41B-56E5-4B81-92B3-4E69E137DAD4}" srcOrd="11" destOrd="0" presId="urn:microsoft.com/office/officeart/2008/layout/LinedList"/>
    <dgm:cxn modelId="{DCBC31C3-D559-476F-96B8-F95189BC9442}" type="presParOf" srcId="{DA45B41B-56E5-4B81-92B3-4E69E137DAD4}" destId="{D3E027ED-ACD0-452D-871C-268D4F9E682A}" srcOrd="0" destOrd="0" presId="urn:microsoft.com/office/officeart/2008/layout/LinedList"/>
    <dgm:cxn modelId="{18D122BB-958F-488E-A89C-3227D4E848E5}" type="presParOf" srcId="{DA45B41B-56E5-4B81-92B3-4E69E137DAD4}" destId="{5AE2E192-BA1B-40CF-B5A3-31F71AC7909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95324A-0774-4306-8536-8079ACEE5C00}"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66882A0A-861D-4ADC-AA7D-569743DBD981}">
      <dgm:prSet/>
      <dgm:spPr/>
      <dgm:t>
        <a:bodyPr/>
        <a:lstStyle/>
        <a:p>
          <a:r>
            <a:rPr lang="en-US" b="1" dirty="0"/>
            <a:t>Here are the American Cancer Society estimates for breast cancer in the United States for 2022: </a:t>
          </a:r>
        </a:p>
      </dgm:t>
    </dgm:pt>
    <dgm:pt modelId="{8DA7577E-2F7E-4D4B-A1D9-B80DABC6241C}" type="parTrans" cxnId="{35326029-B2CE-4D69-BEF0-1748EABA353C}">
      <dgm:prSet/>
      <dgm:spPr/>
      <dgm:t>
        <a:bodyPr/>
        <a:lstStyle/>
        <a:p>
          <a:endParaRPr lang="en-US"/>
        </a:p>
      </dgm:t>
    </dgm:pt>
    <dgm:pt modelId="{D0C818FA-D9E8-4133-B614-6521434BCCC9}" type="sibTrans" cxnId="{35326029-B2CE-4D69-BEF0-1748EABA353C}">
      <dgm:prSet/>
      <dgm:spPr/>
      <dgm:t>
        <a:bodyPr/>
        <a:lstStyle/>
        <a:p>
          <a:endParaRPr lang="en-US"/>
        </a:p>
      </dgm:t>
    </dgm:pt>
    <dgm:pt modelId="{25A124AD-9BE8-4A2A-8F9C-C9F586248095}">
      <dgm:prSet/>
      <dgm:spPr/>
      <dgm:t>
        <a:bodyPr/>
        <a:lstStyle/>
        <a:p>
          <a:pPr rtl="0"/>
          <a:r>
            <a:rPr lang="en-US" dirty="0"/>
            <a:t>About 13% (about 1 in 8) of U.S. women are going to develop invasive breast cancer in the course of their life</a:t>
          </a:r>
          <a:r>
            <a:rPr lang="en-US" baseline="0" dirty="0">
              <a:latin typeface="Gill Sans Nova"/>
            </a:rPr>
            <a:t> </a:t>
          </a:r>
          <a:r>
            <a:rPr lang="en-US" baseline="30000" dirty="0">
              <a:latin typeface="Gill Sans Nova"/>
            </a:rPr>
            <a:t>[4</a:t>
          </a:r>
          <a:r>
            <a:rPr lang="en-US" baseline="30000" dirty="0"/>
            <a:t>]</a:t>
          </a:r>
          <a:r>
            <a:rPr lang="en-US" baseline="0" dirty="0"/>
            <a:t>.</a:t>
          </a:r>
        </a:p>
      </dgm:t>
    </dgm:pt>
    <dgm:pt modelId="{4651669E-120B-4C57-8385-28EF828C3F77}" type="parTrans" cxnId="{28846DBE-6181-4E9A-8EEF-9F36183563F5}">
      <dgm:prSet/>
      <dgm:spPr/>
      <dgm:t>
        <a:bodyPr/>
        <a:lstStyle/>
        <a:p>
          <a:endParaRPr lang="en-US"/>
        </a:p>
      </dgm:t>
    </dgm:pt>
    <dgm:pt modelId="{36A18007-DBEA-4260-87D1-E69DBD7380D2}" type="sibTrans" cxnId="{28846DBE-6181-4E9A-8EEF-9F36183563F5}">
      <dgm:prSet/>
      <dgm:spPr/>
      <dgm:t>
        <a:bodyPr/>
        <a:lstStyle/>
        <a:p>
          <a:endParaRPr lang="en-US"/>
        </a:p>
      </dgm:t>
    </dgm:pt>
    <dgm:pt modelId="{30015571-CCD3-4E39-9C12-4AAC02711514}">
      <dgm:prSet/>
      <dgm:spPr/>
      <dgm:t>
        <a:bodyPr/>
        <a:lstStyle/>
        <a:p>
          <a:pPr rtl="0"/>
          <a:r>
            <a:rPr lang="en-US" dirty="0"/>
            <a:t>In 2022, an estimated 287,850 new cases of invasive breast cancer are expected to be diagnosed in women in the U.S., along with 51,400 new cases of non-invasive (in situ) breast cancer</a:t>
          </a:r>
          <a:r>
            <a:rPr lang="en-US" baseline="0" dirty="0">
              <a:latin typeface="Gill Sans Nova"/>
            </a:rPr>
            <a:t> </a:t>
          </a:r>
          <a:r>
            <a:rPr lang="en-US" baseline="30000" dirty="0">
              <a:latin typeface="Gill Sans Nova"/>
            </a:rPr>
            <a:t>[</a:t>
          </a:r>
          <a:r>
            <a:rPr lang="en-US" baseline="30000" dirty="0"/>
            <a:t>4</a:t>
          </a:r>
          <a:r>
            <a:rPr lang="en-US" baseline="30000" dirty="0">
              <a:latin typeface="Gill Sans Nova"/>
            </a:rPr>
            <a:t>]</a:t>
          </a:r>
          <a:r>
            <a:rPr lang="en-US" baseline="0" dirty="0">
              <a:latin typeface="Gill Sans Nova"/>
            </a:rPr>
            <a:t>.</a:t>
          </a:r>
          <a:endParaRPr lang="en-US" baseline="0" dirty="0"/>
        </a:p>
      </dgm:t>
    </dgm:pt>
    <dgm:pt modelId="{75A13649-826C-43C8-AC6F-63E0967ECF16}" type="parTrans" cxnId="{C36CF945-D7D0-4EC8-B12F-9A2B19FF7B7B}">
      <dgm:prSet/>
      <dgm:spPr/>
      <dgm:t>
        <a:bodyPr/>
        <a:lstStyle/>
        <a:p>
          <a:endParaRPr lang="en-US"/>
        </a:p>
      </dgm:t>
    </dgm:pt>
    <dgm:pt modelId="{F28F7885-B831-4915-AACE-6343AA60D121}" type="sibTrans" cxnId="{C36CF945-D7D0-4EC8-B12F-9A2B19FF7B7B}">
      <dgm:prSet/>
      <dgm:spPr/>
      <dgm:t>
        <a:bodyPr/>
        <a:lstStyle/>
        <a:p>
          <a:endParaRPr lang="en-US"/>
        </a:p>
      </dgm:t>
    </dgm:pt>
    <dgm:pt modelId="{281F3971-5EAC-4238-994A-779A17F94787}">
      <dgm:prSet/>
      <dgm:spPr/>
      <dgm:t>
        <a:bodyPr/>
        <a:lstStyle/>
        <a:p>
          <a:pPr rtl="0"/>
          <a:r>
            <a:rPr lang="en-US" dirty="0"/>
            <a:t>About 2,710 new cases of invasive breast cancer are expected to be diagnosed in men in 2022. A man’s lifetime risk of breast cancer is about 1 in </a:t>
          </a:r>
          <a:r>
            <a:rPr lang="en-US" baseline="0" dirty="0">
              <a:latin typeface="Gill Sans Nova"/>
            </a:rPr>
            <a:t>833 </a:t>
          </a:r>
          <a:r>
            <a:rPr lang="en-US" baseline="30000" dirty="0">
              <a:latin typeface="Gill Sans Nova"/>
            </a:rPr>
            <a:t>[4]</a:t>
          </a:r>
          <a:r>
            <a:rPr lang="en-US" baseline="0" dirty="0">
              <a:latin typeface="Gill Sans Nova"/>
            </a:rPr>
            <a:t>.</a:t>
          </a:r>
          <a:endParaRPr lang="en-US" baseline="0" dirty="0"/>
        </a:p>
      </dgm:t>
    </dgm:pt>
    <dgm:pt modelId="{72F82B77-E0DF-46AA-9BE3-D6CF9DF6AEF6}" type="parTrans" cxnId="{32936657-FC2C-45B7-899A-DCFDF8557D0D}">
      <dgm:prSet/>
      <dgm:spPr/>
      <dgm:t>
        <a:bodyPr/>
        <a:lstStyle/>
        <a:p>
          <a:endParaRPr lang="en-US"/>
        </a:p>
      </dgm:t>
    </dgm:pt>
    <dgm:pt modelId="{DF316BFB-EEED-4CB6-A078-CD04ACA02B36}" type="sibTrans" cxnId="{32936657-FC2C-45B7-899A-DCFDF8557D0D}">
      <dgm:prSet/>
      <dgm:spPr/>
      <dgm:t>
        <a:bodyPr/>
        <a:lstStyle/>
        <a:p>
          <a:endParaRPr lang="en-US"/>
        </a:p>
      </dgm:t>
    </dgm:pt>
    <dgm:pt modelId="{7DD1D4EB-9A75-419D-8385-280C9DE620E4}">
      <dgm:prSet/>
      <dgm:spPr/>
      <dgm:t>
        <a:bodyPr/>
        <a:lstStyle/>
        <a:p>
          <a:pPr rtl="0"/>
          <a:r>
            <a:rPr lang="en-US" dirty="0"/>
            <a:t>As of January 2022, there are more than 3.8 million women with a history of breast cancer in the U.S. This includes women currently being treated and women who have finished treatment</a:t>
          </a:r>
          <a:r>
            <a:rPr lang="en-US" baseline="0" dirty="0">
              <a:latin typeface="Gill Sans Nova"/>
            </a:rPr>
            <a:t> </a:t>
          </a:r>
          <a:r>
            <a:rPr lang="en-US" baseline="30000" dirty="0">
              <a:latin typeface="Gill Sans Nova"/>
            </a:rPr>
            <a:t>[</a:t>
          </a:r>
          <a:r>
            <a:rPr lang="en-US" baseline="30000" dirty="0"/>
            <a:t>4</a:t>
          </a:r>
          <a:r>
            <a:rPr lang="en-US" baseline="30000" dirty="0">
              <a:latin typeface="Gill Sans Nova"/>
            </a:rPr>
            <a:t>]</a:t>
          </a:r>
          <a:r>
            <a:rPr lang="en-US" baseline="0" dirty="0">
              <a:latin typeface="Gill Sans Nova"/>
            </a:rPr>
            <a:t>.</a:t>
          </a:r>
          <a:endParaRPr lang="en-US" baseline="0" dirty="0"/>
        </a:p>
      </dgm:t>
    </dgm:pt>
    <dgm:pt modelId="{F9EDB7E2-FC15-4F5B-A651-EBAE6F0A4CCF}" type="parTrans" cxnId="{3BC1C986-5A75-4856-B670-4BFDC48D70DD}">
      <dgm:prSet/>
      <dgm:spPr/>
      <dgm:t>
        <a:bodyPr/>
        <a:lstStyle/>
        <a:p>
          <a:endParaRPr lang="en-US"/>
        </a:p>
      </dgm:t>
    </dgm:pt>
    <dgm:pt modelId="{86842223-F800-4D8A-B697-4B673CABF0AE}" type="sibTrans" cxnId="{3BC1C986-5A75-4856-B670-4BFDC48D70DD}">
      <dgm:prSet/>
      <dgm:spPr/>
      <dgm:t>
        <a:bodyPr/>
        <a:lstStyle/>
        <a:p>
          <a:endParaRPr lang="en-US"/>
        </a:p>
      </dgm:t>
    </dgm:pt>
    <dgm:pt modelId="{7C19B168-3542-49DF-82DA-0599C463541C}">
      <dgm:prSet/>
      <dgm:spPr/>
      <dgm:t>
        <a:bodyPr/>
        <a:lstStyle/>
        <a:p>
          <a:pPr rtl="0"/>
          <a:r>
            <a:rPr lang="en-US" dirty="0"/>
            <a:t>Breast cancer is the most commonly diagnosed cancer among American women</a:t>
          </a:r>
          <a:r>
            <a:rPr lang="en-US" baseline="0" dirty="0">
              <a:latin typeface="Gill Sans Nova"/>
            </a:rPr>
            <a:t> </a:t>
          </a:r>
          <a:r>
            <a:rPr lang="en-US" baseline="30000" dirty="0">
              <a:latin typeface="Gill Sans Nova"/>
            </a:rPr>
            <a:t>[</a:t>
          </a:r>
          <a:r>
            <a:rPr lang="en-US" baseline="30000" dirty="0"/>
            <a:t>4]</a:t>
          </a:r>
          <a:r>
            <a:rPr lang="en-US" baseline="0" dirty="0">
              <a:latin typeface="Gill Sans Nova"/>
            </a:rPr>
            <a:t> .</a:t>
          </a:r>
          <a:endParaRPr lang="en-US" baseline="0" dirty="0"/>
        </a:p>
      </dgm:t>
    </dgm:pt>
    <dgm:pt modelId="{BF3DE068-E4F2-4124-9BFE-D9CA12CEFD86}" type="parTrans" cxnId="{6EE968A4-51FF-4627-A01F-3EA229BEF65D}">
      <dgm:prSet/>
      <dgm:spPr/>
      <dgm:t>
        <a:bodyPr/>
        <a:lstStyle/>
        <a:p>
          <a:endParaRPr lang="en-US"/>
        </a:p>
      </dgm:t>
    </dgm:pt>
    <dgm:pt modelId="{9B7609F6-0377-42D4-BA03-93FF6A87F5A8}" type="sibTrans" cxnId="{6EE968A4-51FF-4627-A01F-3EA229BEF65D}">
      <dgm:prSet/>
      <dgm:spPr/>
      <dgm:t>
        <a:bodyPr/>
        <a:lstStyle/>
        <a:p>
          <a:endParaRPr lang="en-US"/>
        </a:p>
      </dgm:t>
    </dgm:pt>
    <dgm:pt modelId="{5314CE84-89AC-4FFD-9C0B-9773FEEA2098}">
      <dgm:prSet/>
      <dgm:spPr/>
      <dgm:t>
        <a:bodyPr/>
        <a:lstStyle/>
        <a:p>
          <a:pPr rtl="0"/>
          <a:r>
            <a:rPr lang="en-US" dirty="0"/>
            <a:t>In 2022, it’s estimated that about 30% of newly diagnosed cancers in women are going to be breast cancers</a:t>
          </a:r>
          <a:r>
            <a:rPr lang="en-US" baseline="0" dirty="0">
              <a:latin typeface="Gill Sans Nova"/>
            </a:rPr>
            <a:t> </a:t>
          </a:r>
          <a:r>
            <a:rPr lang="en-US" baseline="30000" dirty="0">
              <a:latin typeface="Gill Sans Nova"/>
            </a:rPr>
            <a:t>[</a:t>
          </a:r>
          <a:r>
            <a:rPr lang="en-US" baseline="30000" dirty="0"/>
            <a:t>4</a:t>
          </a:r>
          <a:r>
            <a:rPr lang="en-US" baseline="30000" dirty="0">
              <a:latin typeface="Gill Sans Nova"/>
            </a:rPr>
            <a:t>]</a:t>
          </a:r>
          <a:r>
            <a:rPr lang="en-US" baseline="0" dirty="0">
              <a:latin typeface="Gill Sans Nova"/>
            </a:rPr>
            <a:t>.</a:t>
          </a:r>
          <a:endParaRPr lang="en-US" baseline="0" dirty="0"/>
        </a:p>
      </dgm:t>
    </dgm:pt>
    <dgm:pt modelId="{89F23C70-CF28-4B91-92D1-C37250AC7956}" type="parTrans" cxnId="{F3D18CDD-FF0C-4678-8305-53C9290EC6EA}">
      <dgm:prSet/>
      <dgm:spPr/>
      <dgm:t>
        <a:bodyPr/>
        <a:lstStyle/>
        <a:p>
          <a:endParaRPr lang="en-US"/>
        </a:p>
      </dgm:t>
    </dgm:pt>
    <dgm:pt modelId="{126515D7-F64D-43C7-9C8D-493878349CC8}" type="sibTrans" cxnId="{F3D18CDD-FF0C-4678-8305-53C9290EC6EA}">
      <dgm:prSet/>
      <dgm:spPr/>
      <dgm:t>
        <a:bodyPr/>
        <a:lstStyle/>
        <a:p>
          <a:endParaRPr lang="en-US"/>
        </a:p>
      </dgm:t>
    </dgm:pt>
    <dgm:pt modelId="{255DE168-F07D-4F94-83BE-72423D7C061E}" type="pres">
      <dgm:prSet presAssocID="{C895324A-0774-4306-8536-8079ACEE5C00}" presName="vert0" presStyleCnt="0">
        <dgm:presLayoutVars>
          <dgm:dir/>
          <dgm:animOne val="branch"/>
          <dgm:animLvl val="lvl"/>
        </dgm:presLayoutVars>
      </dgm:prSet>
      <dgm:spPr/>
    </dgm:pt>
    <dgm:pt modelId="{3FF18568-D8EB-4501-B7E9-BCF01FA2F1BA}" type="pres">
      <dgm:prSet presAssocID="{66882A0A-861D-4ADC-AA7D-569743DBD981}" presName="thickLine" presStyleLbl="alignNode1" presStyleIdx="0" presStyleCnt="7"/>
      <dgm:spPr/>
    </dgm:pt>
    <dgm:pt modelId="{10F630C5-CF8F-40A2-B722-26CF0A63DFC6}" type="pres">
      <dgm:prSet presAssocID="{66882A0A-861D-4ADC-AA7D-569743DBD981}" presName="horz1" presStyleCnt="0"/>
      <dgm:spPr/>
    </dgm:pt>
    <dgm:pt modelId="{25760E5E-81B1-46F3-B3B6-5D2744B38EE7}" type="pres">
      <dgm:prSet presAssocID="{66882A0A-861D-4ADC-AA7D-569743DBD981}" presName="tx1" presStyleLbl="revTx" presStyleIdx="0" presStyleCnt="7"/>
      <dgm:spPr/>
    </dgm:pt>
    <dgm:pt modelId="{BA78615C-E126-4A5A-B556-AC8875C5D407}" type="pres">
      <dgm:prSet presAssocID="{66882A0A-861D-4ADC-AA7D-569743DBD981}" presName="vert1" presStyleCnt="0"/>
      <dgm:spPr/>
    </dgm:pt>
    <dgm:pt modelId="{CA140784-4FED-47C3-889E-FED62D82EF08}" type="pres">
      <dgm:prSet presAssocID="{25A124AD-9BE8-4A2A-8F9C-C9F586248095}" presName="thickLine" presStyleLbl="alignNode1" presStyleIdx="1" presStyleCnt="7"/>
      <dgm:spPr/>
    </dgm:pt>
    <dgm:pt modelId="{3FC283B8-6FEF-49B6-857A-728D3F30E84C}" type="pres">
      <dgm:prSet presAssocID="{25A124AD-9BE8-4A2A-8F9C-C9F586248095}" presName="horz1" presStyleCnt="0"/>
      <dgm:spPr/>
    </dgm:pt>
    <dgm:pt modelId="{D2C9AB7B-A433-4B47-9A4B-13BFE5B39BA3}" type="pres">
      <dgm:prSet presAssocID="{25A124AD-9BE8-4A2A-8F9C-C9F586248095}" presName="tx1" presStyleLbl="revTx" presStyleIdx="1" presStyleCnt="7"/>
      <dgm:spPr/>
    </dgm:pt>
    <dgm:pt modelId="{7630EF0E-501F-4EBD-8EEA-09EDA2BF6833}" type="pres">
      <dgm:prSet presAssocID="{25A124AD-9BE8-4A2A-8F9C-C9F586248095}" presName="vert1" presStyleCnt="0"/>
      <dgm:spPr/>
    </dgm:pt>
    <dgm:pt modelId="{D4669A93-FD94-4DA6-9077-D21C2A4D51B6}" type="pres">
      <dgm:prSet presAssocID="{30015571-CCD3-4E39-9C12-4AAC02711514}" presName="thickLine" presStyleLbl="alignNode1" presStyleIdx="2" presStyleCnt="7"/>
      <dgm:spPr/>
    </dgm:pt>
    <dgm:pt modelId="{EEEF1F6F-3892-4845-B5EF-0F4B6A9650A4}" type="pres">
      <dgm:prSet presAssocID="{30015571-CCD3-4E39-9C12-4AAC02711514}" presName="horz1" presStyleCnt="0"/>
      <dgm:spPr/>
    </dgm:pt>
    <dgm:pt modelId="{F28B1B93-859E-4944-AA4A-B26691B08148}" type="pres">
      <dgm:prSet presAssocID="{30015571-CCD3-4E39-9C12-4AAC02711514}" presName="tx1" presStyleLbl="revTx" presStyleIdx="2" presStyleCnt="7"/>
      <dgm:spPr/>
    </dgm:pt>
    <dgm:pt modelId="{A96F694A-A620-488F-AC43-30E8C8AC74C5}" type="pres">
      <dgm:prSet presAssocID="{30015571-CCD3-4E39-9C12-4AAC02711514}" presName="vert1" presStyleCnt="0"/>
      <dgm:spPr/>
    </dgm:pt>
    <dgm:pt modelId="{64671357-3C55-4577-9AB2-AD52C958A539}" type="pres">
      <dgm:prSet presAssocID="{281F3971-5EAC-4238-994A-779A17F94787}" presName="thickLine" presStyleLbl="alignNode1" presStyleIdx="3" presStyleCnt="7"/>
      <dgm:spPr/>
    </dgm:pt>
    <dgm:pt modelId="{98971546-1D78-4F5A-B7E6-45604A138E8B}" type="pres">
      <dgm:prSet presAssocID="{281F3971-5EAC-4238-994A-779A17F94787}" presName="horz1" presStyleCnt="0"/>
      <dgm:spPr/>
    </dgm:pt>
    <dgm:pt modelId="{ED07F7B0-D012-4D7D-BDEB-4B4C490F333B}" type="pres">
      <dgm:prSet presAssocID="{281F3971-5EAC-4238-994A-779A17F94787}" presName="tx1" presStyleLbl="revTx" presStyleIdx="3" presStyleCnt="7"/>
      <dgm:spPr/>
    </dgm:pt>
    <dgm:pt modelId="{6BF769FC-71C2-4416-92FD-F38D338E08E6}" type="pres">
      <dgm:prSet presAssocID="{281F3971-5EAC-4238-994A-779A17F94787}" presName="vert1" presStyleCnt="0"/>
      <dgm:spPr/>
    </dgm:pt>
    <dgm:pt modelId="{E4C2F8E3-1E8B-43F5-AF4B-06F7911F3950}" type="pres">
      <dgm:prSet presAssocID="{7DD1D4EB-9A75-419D-8385-280C9DE620E4}" presName="thickLine" presStyleLbl="alignNode1" presStyleIdx="4" presStyleCnt="7"/>
      <dgm:spPr/>
    </dgm:pt>
    <dgm:pt modelId="{EF591CC7-12DC-4600-AC04-8511754437E9}" type="pres">
      <dgm:prSet presAssocID="{7DD1D4EB-9A75-419D-8385-280C9DE620E4}" presName="horz1" presStyleCnt="0"/>
      <dgm:spPr/>
    </dgm:pt>
    <dgm:pt modelId="{45F38398-48AE-4CF0-B9C5-DA5363AEB1E6}" type="pres">
      <dgm:prSet presAssocID="{7DD1D4EB-9A75-419D-8385-280C9DE620E4}" presName="tx1" presStyleLbl="revTx" presStyleIdx="4" presStyleCnt="7"/>
      <dgm:spPr/>
    </dgm:pt>
    <dgm:pt modelId="{E89A1F2C-47B2-462F-A656-73015AFB6757}" type="pres">
      <dgm:prSet presAssocID="{7DD1D4EB-9A75-419D-8385-280C9DE620E4}" presName="vert1" presStyleCnt="0"/>
      <dgm:spPr/>
    </dgm:pt>
    <dgm:pt modelId="{FD759D38-38C0-4B63-BF28-ED4F14EE08DD}" type="pres">
      <dgm:prSet presAssocID="{7C19B168-3542-49DF-82DA-0599C463541C}" presName="thickLine" presStyleLbl="alignNode1" presStyleIdx="5" presStyleCnt="7"/>
      <dgm:spPr/>
    </dgm:pt>
    <dgm:pt modelId="{23CF9B30-EF01-40F9-AC3C-764F3A8EA84E}" type="pres">
      <dgm:prSet presAssocID="{7C19B168-3542-49DF-82DA-0599C463541C}" presName="horz1" presStyleCnt="0"/>
      <dgm:spPr/>
    </dgm:pt>
    <dgm:pt modelId="{5F9A07F8-FF60-44BA-A231-0E27410F06C9}" type="pres">
      <dgm:prSet presAssocID="{7C19B168-3542-49DF-82DA-0599C463541C}" presName="tx1" presStyleLbl="revTx" presStyleIdx="5" presStyleCnt="7"/>
      <dgm:spPr/>
    </dgm:pt>
    <dgm:pt modelId="{0CF9C084-C96F-4F3C-B780-8E4DD7102DB0}" type="pres">
      <dgm:prSet presAssocID="{7C19B168-3542-49DF-82DA-0599C463541C}" presName="vert1" presStyleCnt="0"/>
      <dgm:spPr/>
    </dgm:pt>
    <dgm:pt modelId="{F00E95D7-57A7-4711-B325-5BFA44E96B36}" type="pres">
      <dgm:prSet presAssocID="{5314CE84-89AC-4FFD-9C0B-9773FEEA2098}" presName="thickLine" presStyleLbl="alignNode1" presStyleIdx="6" presStyleCnt="7"/>
      <dgm:spPr/>
    </dgm:pt>
    <dgm:pt modelId="{85BA91A4-76B9-486B-AB12-46A02AF9A989}" type="pres">
      <dgm:prSet presAssocID="{5314CE84-89AC-4FFD-9C0B-9773FEEA2098}" presName="horz1" presStyleCnt="0"/>
      <dgm:spPr/>
    </dgm:pt>
    <dgm:pt modelId="{F57CEDB2-575F-4E95-9A92-B06297883414}" type="pres">
      <dgm:prSet presAssocID="{5314CE84-89AC-4FFD-9C0B-9773FEEA2098}" presName="tx1" presStyleLbl="revTx" presStyleIdx="6" presStyleCnt="7"/>
      <dgm:spPr/>
    </dgm:pt>
    <dgm:pt modelId="{587E8923-688B-43C4-8F3D-0CF95CF398CB}" type="pres">
      <dgm:prSet presAssocID="{5314CE84-89AC-4FFD-9C0B-9773FEEA2098}" presName="vert1" presStyleCnt="0"/>
      <dgm:spPr/>
    </dgm:pt>
  </dgm:ptLst>
  <dgm:cxnLst>
    <dgm:cxn modelId="{FAC07A27-84C1-43AE-97AE-E2C29171DF54}" type="presOf" srcId="{5314CE84-89AC-4FFD-9C0B-9773FEEA2098}" destId="{F57CEDB2-575F-4E95-9A92-B06297883414}" srcOrd="0" destOrd="0" presId="urn:microsoft.com/office/officeart/2008/layout/LinedList"/>
    <dgm:cxn modelId="{35326029-B2CE-4D69-BEF0-1748EABA353C}" srcId="{C895324A-0774-4306-8536-8079ACEE5C00}" destId="{66882A0A-861D-4ADC-AA7D-569743DBD981}" srcOrd="0" destOrd="0" parTransId="{8DA7577E-2F7E-4D4B-A1D9-B80DABC6241C}" sibTransId="{D0C818FA-D9E8-4133-B614-6521434BCCC9}"/>
    <dgm:cxn modelId="{0F5B2365-AD02-442B-B005-6C13EF226AC5}" type="presOf" srcId="{281F3971-5EAC-4238-994A-779A17F94787}" destId="{ED07F7B0-D012-4D7D-BDEB-4B4C490F333B}" srcOrd="0" destOrd="0" presId="urn:microsoft.com/office/officeart/2008/layout/LinedList"/>
    <dgm:cxn modelId="{C36CF945-D7D0-4EC8-B12F-9A2B19FF7B7B}" srcId="{C895324A-0774-4306-8536-8079ACEE5C00}" destId="{30015571-CCD3-4E39-9C12-4AAC02711514}" srcOrd="2" destOrd="0" parTransId="{75A13649-826C-43C8-AC6F-63E0967ECF16}" sibTransId="{F28F7885-B831-4915-AACE-6343AA60D121}"/>
    <dgm:cxn modelId="{6595344E-0763-4F55-AAEB-D84C7C6891E8}" type="presOf" srcId="{66882A0A-861D-4ADC-AA7D-569743DBD981}" destId="{25760E5E-81B1-46F3-B3B6-5D2744B38EE7}" srcOrd="0" destOrd="0" presId="urn:microsoft.com/office/officeart/2008/layout/LinedList"/>
    <dgm:cxn modelId="{32936657-FC2C-45B7-899A-DCFDF8557D0D}" srcId="{C895324A-0774-4306-8536-8079ACEE5C00}" destId="{281F3971-5EAC-4238-994A-779A17F94787}" srcOrd="3" destOrd="0" parTransId="{72F82B77-E0DF-46AA-9BE3-D6CF9DF6AEF6}" sibTransId="{DF316BFB-EEED-4CB6-A078-CD04ACA02B36}"/>
    <dgm:cxn modelId="{3BC1C986-5A75-4856-B670-4BFDC48D70DD}" srcId="{C895324A-0774-4306-8536-8079ACEE5C00}" destId="{7DD1D4EB-9A75-419D-8385-280C9DE620E4}" srcOrd="4" destOrd="0" parTransId="{F9EDB7E2-FC15-4F5B-A651-EBAE6F0A4CCF}" sibTransId="{86842223-F800-4D8A-B697-4B673CABF0AE}"/>
    <dgm:cxn modelId="{496C9099-DA0C-4ABF-91C7-E5E5948CC787}" type="presOf" srcId="{C895324A-0774-4306-8536-8079ACEE5C00}" destId="{255DE168-F07D-4F94-83BE-72423D7C061E}" srcOrd="0" destOrd="0" presId="urn:microsoft.com/office/officeart/2008/layout/LinedList"/>
    <dgm:cxn modelId="{E69DE79D-A033-45D1-B924-08ABA27ADB6F}" type="presOf" srcId="{7C19B168-3542-49DF-82DA-0599C463541C}" destId="{5F9A07F8-FF60-44BA-A231-0E27410F06C9}" srcOrd="0" destOrd="0" presId="urn:microsoft.com/office/officeart/2008/layout/LinedList"/>
    <dgm:cxn modelId="{6EE968A4-51FF-4627-A01F-3EA229BEF65D}" srcId="{C895324A-0774-4306-8536-8079ACEE5C00}" destId="{7C19B168-3542-49DF-82DA-0599C463541C}" srcOrd="5" destOrd="0" parTransId="{BF3DE068-E4F2-4124-9BFE-D9CA12CEFD86}" sibTransId="{9B7609F6-0377-42D4-BA03-93FF6A87F5A8}"/>
    <dgm:cxn modelId="{245C6CA9-CB3E-441D-9C23-BC464354E984}" type="presOf" srcId="{25A124AD-9BE8-4A2A-8F9C-C9F586248095}" destId="{D2C9AB7B-A433-4B47-9A4B-13BFE5B39BA3}" srcOrd="0" destOrd="0" presId="urn:microsoft.com/office/officeart/2008/layout/LinedList"/>
    <dgm:cxn modelId="{28846DBE-6181-4E9A-8EEF-9F36183563F5}" srcId="{C895324A-0774-4306-8536-8079ACEE5C00}" destId="{25A124AD-9BE8-4A2A-8F9C-C9F586248095}" srcOrd="1" destOrd="0" parTransId="{4651669E-120B-4C57-8385-28EF828C3F77}" sibTransId="{36A18007-DBEA-4260-87D1-E69DBD7380D2}"/>
    <dgm:cxn modelId="{C9FE0FDA-01AC-49A0-850C-D2E978222842}" type="presOf" srcId="{7DD1D4EB-9A75-419D-8385-280C9DE620E4}" destId="{45F38398-48AE-4CF0-B9C5-DA5363AEB1E6}" srcOrd="0" destOrd="0" presId="urn:microsoft.com/office/officeart/2008/layout/LinedList"/>
    <dgm:cxn modelId="{F3D18CDD-FF0C-4678-8305-53C9290EC6EA}" srcId="{C895324A-0774-4306-8536-8079ACEE5C00}" destId="{5314CE84-89AC-4FFD-9C0B-9773FEEA2098}" srcOrd="6" destOrd="0" parTransId="{89F23C70-CF28-4B91-92D1-C37250AC7956}" sibTransId="{126515D7-F64D-43C7-9C8D-493878349CC8}"/>
    <dgm:cxn modelId="{D7CD71DE-EFC2-4EE0-ACBC-88C591375D13}" type="presOf" srcId="{30015571-CCD3-4E39-9C12-4AAC02711514}" destId="{F28B1B93-859E-4944-AA4A-B26691B08148}" srcOrd="0" destOrd="0" presId="urn:microsoft.com/office/officeart/2008/layout/LinedList"/>
    <dgm:cxn modelId="{7D55D45A-4475-41AD-9F66-491D9A82FFCD}" type="presParOf" srcId="{255DE168-F07D-4F94-83BE-72423D7C061E}" destId="{3FF18568-D8EB-4501-B7E9-BCF01FA2F1BA}" srcOrd="0" destOrd="0" presId="urn:microsoft.com/office/officeart/2008/layout/LinedList"/>
    <dgm:cxn modelId="{295BD6BE-F76F-4C64-A109-6713EB677AE6}" type="presParOf" srcId="{255DE168-F07D-4F94-83BE-72423D7C061E}" destId="{10F630C5-CF8F-40A2-B722-26CF0A63DFC6}" srcOrd="1" destOrd="0" presId="urn:microsoft.com/office/officeart/2008/layout/LinedList"/>
    <dgm:cxn modelId="{1EE38D52-712E-47E6-8E2E-AA4637503119}" type="presParOf" srcId="{10F630C5-CF8F-40A2-B722-26CF0A63DFC6}" destId="{25760E5E-81B1-46F3-B3B6-5D2744B38EE7}" srcOrd="0" destOrd="0" presId="urn:microsoft.com/office/officeart/2008/layout/LinedList"/>
    <dgm:cxn modelId="{6FD599BC-6631-4C20-A2C8-ACE71D6C3F77}" type="presParOf" srcId="{10F630C5-CF8F-40A2-B722-26CF0A63DFC6}" destId="{BA78615C-E126-4A5A-B556-AC8875C5D407}" srcOrd="1" destOrd="0" presId="urn:microsoft.com/office/officeart/2008/layout/LinedList"/>
    <dgm:cxn modelId="{CD6505F1-A02C-42F6-90D9-7450F5DC9859}" type="presParOf" srcId="{255DE168-F07D-4F94-83BE-72423D7C061E}" destId="{CA140784-4FED-47C3-889E-FED62D82EF08}" srcOrd="2" destOrd="0" presId="urn:microsoft.com/office/officeart/2008/layout/LinedList"/>
    <dgm:cxn modelId="{2F719C8A-2387-4C21-A74D-FA2D66F6CE59}" type="presParOf" srcId="{255DE168-F07D-4F94-83BE-72423D7C061E}" destId="{3FC283B8-6FEF-49B6-857A-728D3F30E84C}" srcOrd="3" destOrd="0" presId="urn:microsoft.com/office/officeart/2008/layout/LinedList"/>
    <dgm:cxn modelId="{AAD0B374-2EEF-49E7-935D-96AAD9A418D4}" type="presParOf" srcId="{3FC283B8-6FEF-49B6-857A-728D3F30E84C}" destId="{D2C9AB7B-A433-4B47-9A4B-13BFE5B39BA3}" srcOrd="0" destOrd="0" presId="urn:microsoft.com/office/officeart/2008/layout/LinedList"/>
    <dgm:cxn modelId="{9E2A63E3-8524-476C-ABAB-3F9CA20A2601}" type="presParOf" srcId="{3FC283B8-6FEF-49B6-857A-728D3F30E84C}" destId="{7630EF0E-501F-4EBD-8EEA-09EDA2BF6833}" srcOrd="1" destOrd="0" presId="urn:microsoft.com/office/officeart/2008/layout/LinedList"/>
    <dgm:cxn modelId="{3A221FDC-37A7-49AC-AA15-DA72EB3FCA14}" type="presParOf" srcId="{255DE168-F07D-4F94-83BE-72423D7C061E}" destId="{D4669A93-FD94-4DA6-9077-D21C2A4D51B6}" srcOrd="4" destOrd="0" presId="urn:microsoft.com/office/officeart/2008/layout/LinedList"/>
    <dgm:cxn modelId="{AADD434B-65F4-4B6B-B4AE-2F3EE4BAD0AD}" type="presParOf" srcId="{255DE168-F07D-4F94-83BE-72423D7C061E}" destId="{EEEF1F6F-3892-4845-B5EF-0F4B6A9650A4}" srcOrd="5" destOrd="0" presId="urn:microsoft.com/office/officeart/2008/layout/LinedList"/>
    <dgm:cxn modelId="{4D179489-29DB-447E-92E2-18EF3667540D}" type="presParOf" srcId="{EEEF1F6F-3892-4845-B5EF-0F4B6A9650A4}" destId="{F28B1B93-859E-4944-AA4A-B26691B08148}" srcOrd="0" destOrd="0" presId="urn:microsoft.com/office/officeart/2008/layout/LinedList"/>
    <dgm:cxn modelId="{C3BB32C6-D2CD-4259-90BF-BCF3E560EAFC}" type="presParOf" srcId="{EEEF1F6F-3892-4845-B5EF-0F4B6A9650A4}" destId="{A96F694A-A620-488F-AC43-30E8C8AC74C5}" srcOrd="1" destOrd="0" presId="urn:microsoft.com/office/officeart/2008/layout/LinedList"/>
    <dgm:cxn modelId="{E5C377CB-017C-4009-B38A-1CBFC23D9153}" type="presParOf" srcId="{255DE168-F07D-4F94-83BE-72423D7C061E}" destId="{64671357-3C55-4577-9AB2-AD52C958A539}" srcOrd="6" destOrd="0" presId="urn:microsoft.com/office/officeart/2008/layout/LinedList"/>
    <dgm:cxn modelId="{28B2F367-D631-4FE0-8F82-FA0611C10DF7}" type="presParOf" srcId="{255DE168-F07D-4F94-83BE-72423D7C061E}" destId="{98971546-1D78-4F5A-B7E6-45604A138E8B}" srcOrd="7" destOrd="0" presId="urn:microsoft.com/office/officeart/2008/layout/LinedList"/>
    <dgm:cxn modelId="{CAC28BAD-EF36-41F5-88B4-734607A02235}" type="presParOf" srcId="{98971546-1D78-4F5A-B7E6-45604A138E8B}" destId="{ED07F7B0-D012-4D7D-BDEB-4B4C490F333B}" srcOrd="0" destOrd="0" presId="urn:microsoft.com/office/officeart/2008/layout/LinedList"/>
    <dgm:cxn modelId="{2AA8C30A-5F5E-4B03-BEB7-667083E18A01}" type="presParOf" srcId="{98971546-1D78-4F5A-B7E6-45604A138E8B}" destId="{6BF769FC-71C2-4416-92FD-F38D338E08E6}" srcOrd="1" destOrd="0" presId="urn:microsoft.com/office/officeart/2008/layout/LinedList"/>
    <dgm:cxn modelId="{116CB2D6-824C-4C85-9E73-E20D2081AEA0}" type="presParOf" srcId="{255DE168-F07D-4F94-83BE-72423D7C061E}" destId="{E4C2F8E3-1E8B-43F5-AF4B-06F7911F3950}" srcOrd="8" destOrd="0" presId="urn:microsoft.com/office/officeart/2008/layout/LinedList"/>
    <dgm:cxn modelId="{EE79C142-EC96-4A35-B387-71278211FF15}" type="presParOf" srcId="{255DE168-F07D-4F94-83BE-72423D7C061E}" destId="{EF591CC7-12DC-4600-AC04-8511754437E9}" srcOrd="9" destOrd="0" presId="urn:microsoft.com/office/officeart/2008/layout/LinedList"/>
    <dgm:cxn modelId="{C77D0C99-D192-4432-9A28-91642D2DD1E6}" type="presParOf" srcId="{EF591CC7-12DC-4600-AC04-8511754437E9}" destId="{45F38398-48AE-4CF0-B9C5-DA5363AEB1E6}" srcOrd="0" destOrd="0" presId="urn:microsoft.com/office/officeart/2008/layout/LinedList"/>
    <dgm:cxn modelId="{14F03753-FDE6-4BE8-97F1-F3CE59871D1F}" type="presParOf" srcId="{EF591CC7-12DC-4600-AC04-8511754437E9}" destId="{E89A1F2C-47B2-462F-A656-73015AFB6757}" srcOrd="1" destOrd="0" presId="urn:microsoft.com/office/officeart/2008/layout/LinedList"/>
    <dgm:cxn modelId="{3F764B08-C793-4AFC-BD4E-1F364CF49A64}" type="presParOf" srcId="{255DE168-F07D-4F94-83BE-72423D7C061E}" destId="{FD759D38-38C0-4B63-BF28-ED4F14EE08DD}" srcOrd="10" destOrd="0" presId="urn:microsoft.com/office/officeart/2008/layout/LinedList"/>
    <dgm:cxn modelId="{2EC70E00-A756-4D53-A8D1-14566C0AC6AE}" type="presParOf" srcId="{255DE168-F07D-4F94-83BE-72423D7C061E}" destId="{23CF9B30-EF01-40F9-AC3C-764F3A8EA84E}" srcOrd="11" destOrd="0" presId="urn:microsoft.com/office/officeart/2008/layout/LinedList"/>
    <dgm:cxn modelId="{DF6FCBC3-39A5-4DF2-9963-1457C16DC826}" type="presParOf" srcId="{23CF9B30-EF01-40F9-AC3C-764F3A8EA84E}" destId="{5F9A07F8-FF60-44BA-A231-0E27410F06C9}" srcOrd="0" destOrd="0" presId="urn:microsoft.com/office/officeart/2008/layout/LinedList"/>
    <dgm:cxn modelId="{40148E97-015A-4DA7-8EB0-264670C9E192}" type="presParOf" srcId="{23CF9B30-EF01-40F9-AC3C-764F3A8EA84E}" destId="{0CF9C084-C96F-4F3C-B780-8E4DD7102DB0}" srcOrd="1" destOrd="0" presId="urn:microsoft.com/office/officeart/2008/layout/LinedList"/>
    <dgm:cxn modelId="{5F3F5840-ABF6-4FA0-84BC-3F5821478FC6}" type="presParOf" srcId="{255DE168-F07D-4F94-83BE-72423D7C061E}" destId="{F00E95D7-57A7-4711-B325-5BFA44E96B36}" srcOrd="12" destOrd="0" presId="urn:microsoft.com/office/officeart/2008/layout/LinedList"/>
    <dgm:cxn modelId="{7809B21D-DFCD-43CD-AB59-FBAF6EBEEACB}" type="presParOf" srcId="{255DE168-F07D-4F94-83BE-72423D7C061E}" destId="{85BA91A4-76B9-486B-AB12-46A02AF9A989}" srcOrd="13" destOrd="0" presId="urn:microsoft.com/office/officeart/2008/layout/LinedList"/>
    <dgm:cxn modelId="{E802A624-0AEF-48A3-AC6B-CCEC214A444D}" type="presParOf" srcId="{85BA91A4-76B9-486B-AB12-46A02AF9A989}" destId="{F57CEDB2-575F-4E95-9A92-B06297883414}" srcOrd="0" destOrd="0" presId="urn:microsoft.com/office/officeart/2008/layout/LinedList"/>
    <dgm:cxn modelId="{2157A63F-1E69-4463-BC08-F490350C0DD3}" type="presParOf" srcId="{85BA91A4-76B9-486B-AB12-46A02AF9A989}" destId="{587E8923-688B-43C4-8F3D-0CF95CF398CB}"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36956-32DF-4DA0-B54F-A3759CC93DD9}">
      <dsp:nvSpPr>
        <dsp:cNvPr id="0" name=""/>
        <dsp:cNvSpPr/>
      </dsp:nvSpPr>
      <dsp:spPr>
        <a:xfrm>
          <a:off x="0" y="678578"/>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1. What is Breast Cancer?</a:t>
          </a:r>
        </a:p>
      </dsp:txBody>
      <dsp:txXfrm>
        <a:off x="25677" y="704255"/>
        <a:ext cx="1409779" cy="825325"/>
      </dsp:txXfrm>
    </dsp:sp>
    <dsp:sp modelId="{FC57C90D-2530-4A6F-88AB-D1104863523C}">
      <dsp:nvSpPr>
        <dsp:cNvPr id="0" name=""/>
        <dsp:cNvSpPr/>
      </dsp:nvSpPr>
      <dsp:spPr>
        <a:xfrm>
          <a:off x="1589712" y="935737"/>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589712" y="1008209"/>
        <a:ext cx="216832" cy="217417"/>
      </dsp:txXfrm>
    </dsp:sp>
    <dsp:sp modelId="{1126F482-46BE-4C42-8AD1-86F5DC000308}">
      <dsp:nvSpPr>
        <dsp:cNvPr id="0" name=""/>
        <dsp:cNvSpPr/>
      </dsp:nvSpPr>
      <dsp:spPr>
        <a:xfrm>
          <a:off x="2045586" y="678578"/>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2. How common is breast cancer?</a:t>
          </a:r>
        </a:p>
      </dsp:txBody>
      <dsp:txXfrm>
        <a:off x="2071263" y="704255"/>
        <a:ext cx="1409779" cy="825325"/>
      </dsp:txXfrm>
    </dsp:sp>
    <dsp:sp modelId="{85449ABE-A5AD-4C71-AE82-C58415372D59}">
      <dsp:nvSpPr>
        <dsp:cNvPr id="0" name=""/>
        <dsp:cNvSpPr/>
      </dsp:nvSpPr>
      <dsp:spPr>
        <a:xfrm>
          <a:off x="3635299" y="935737"/>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635299" y="1008209"/>
        <a:ext cx="216832" cy="217417"/>
      </dsp:txXfrm>
    </dsp:sp>
    <dsp:sp modelId="{952D62DE-2664-46E5-8559-B500B1E22E66}">
      <dsp:nvSpPr>
        <dsp:cNvPr id="0" name=""/>
        <dsp:cNvSpPr/>
      </dsp:nvSpPr>
      <dsp:spPr>
        <a:xfrm>
          <a:off x="4091172" y="678578"/>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3. </a:t>
          </a:r>
          <a:r>
            <a:rPr lang="en-US" sz="1300" kern="1200" dirty="0">
              <a:solidFill>
                <a:schemeClr val="bg2"/>
              </a:solidFill>
              <a:latin typeface="+mn-lt"/>
              <a:ea typeface="+mj-lt"/>
              <a:cs typeface="+mj-lt"/>
            </a:rPr>
            <a:t>General observations on diagnosis</a:t>
          </a:r>
          <a:endParaRPr lang="en-US" sz="1300" kern="1200" dirty="0">
            <a:solidFill>
              <a:schemeClr val="bg2"/>
            </a:solidFill>
            <a:latin typeface="+mn-lt"/>
          </a:endParaRPr>
        </a:p>
      </dsp:txBody>
      <dsp:txXfrm>
        <a:off x="4116849" y="704255"/>
        <a:ext cx="1409779" cy="825325"/>
      </dsp:txXfrm>
    </dsp:sp>
    <dsp:sp modelId="{C6A98033-7E61-4A80-8310-F144C0F19D26}">
      <dsp:nvSpPr>
        <dsp:cNvPr id="0" name=""/>
        <dsp:cNvSpPr/>
      </dsp:nvSpPr>
      <dsp:spPr>
        <a:xfrm>
          <a:off x="5680885" y="935737"/>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680885" y="1008209"/>
        <a:ext cx="216832" cy="217417"/>
      </dsp:txXfrm>
    </dsp:sp>
    <dsp:sp modelId="{817F8317-4177-4FFD-B07F-11FD53BCB3AE}">
      <dsp:nvSpPr>
        <dsp:cNvPr id="0" name=""/>
        <dsp:cNvSpPr/>
      </dsp:nvSpPr>
      <dsp:spPr>
        <a:xfrm>
          <a:off x="6136759" y="678578"/>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4. </a:t>
          </a:r>
          <a:r>
            <a:rPr lang="en-US" sz="1300" kern="1200" dirty="0">
              <a:solidFill>
                <a:schemeClr val="bg2"/>
              </a:solidFill>
              <a:latin typeface="+mn-lt"/>
              <a:ea typeface="+mj-lt"/>
              <a:cs typeface="+mj-lt"/>
            </a:rPr>
            <a:t>Diagnosis using ML : current practices </a:t>
          </a:r>
          <a:endParaRPr lang="en-US" sz="1300" kern="1200" dirty="0">
            <a:solidFill>
              <a:schemeClr val="bg2"/>
            </a:solidFill>
            <a:latin typeface="+mn-lt"/>
          </a:endParaRPr>
        </a:p>
      </dsp:txBody>
      <dsp:txXfrm>
        <a:off x="6162436" y="704255"/>
        <a:ext cx="1409779" cy="825325"/>
      </dsp:txXfrm>
    </dsp:sp>
    <dsp:sp modelId="{A44D638D-0765-4FED-966C-57667F0A7E8C}">
      <dsp:nvSpPr>
        <dsp:cNvPr id="0" name=""/>
        <dsp:cNvSpPr/>
      </dsp:nvSpPr>
      <dsp:spPr>
        <a:xfrm>
          <a:off x="7726471" y="935737"/>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726471" y="1008209"/>
        <a:ext cx="216832" cy="217417"/>
      </dsp:txXfrm>
    </dsp:sp>
    <dsp:sp modelId="{1E35923E-4D3B-4214-B8A9-EA43435B95E5}">
      <dsp:nvSpPr>
        <dsp:cNvPr id="0" name=""/>
        <dsp:cNvSpPr/>
      </dsp:nvSpPr>
      <dsp:spPr>
        <a:xfrm>
          <a:off x="8182345" y="678578"/>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2"/>
              </a:solidFill>
              <a:latin typeface="+mn-lt"/>
              <a:ea typeface="+mj-lt"/>
              <a:cs typeface="+mj-lt"/>
            </a:rPr>
            <a:t>5. Cost-effectiveness of diagnosis using ML</a:t>
          </a:r>
          <a:endParaRPr lang="en-US" sz="1300" kern="1200" dirty="0">
            <a:solidFill>
              <a:schemeClr val="bg2"/>
            </a:solidFill>
            <a:latin typeface="+mn-lt"/>
          </a:endParaRPr>
        </a:p>
      </dsp:txBody>
      <dsp:txXfrm>
        <a:off x="8208022" y="704255"/>
        <a:ext cx="1409779" cy="825325"/>
      </dsp:txXfrm>
    </dsp:sp>
    <dsp:sp modelId="{8EA18C10-E169-4E1D-B11D-EA9FD06E6147}">
      <dsp:nvSpPr>
        <dsp:cNvPr id="0" name=""/>
        <dsp:cNvSpPr/>
      </dsp:nvSpPr>
      <dsp:spPr>
        <a:xfrm>
          <a:off x="9772058" y="935737"/>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9772058" y="1008209"/>
        <a:ext cx="216832" cy="217417"/>
      </dsp:txXfrm>
    </dsp:sp>
    <dsp:sp modelId="{5BBCB273-E64A-4F60-B534-0A955779C176}">
      <dsp:nvSpPr>
        <dsp:cNvPr id="0" name=""/>
        <dsp:cNvSpPr/>
      </dsp:nvSpPr>
      <dsp:spPr>
        <a:xfrm>
          <a:off x="10227931" y="678578"/>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6. </a:t>
          </a:r>
          <a:r>
            <a:rPr lang="en-US" sz="1300" kern="1200" dirty="0">
              <a:solidFill>
                <a:schemeClr val="bg2"/>
              </a:solidFill>
              <a:latin typeface="+mn-lt"/>
              <a:ea typeface="+mj-lt"/>
              <a:cs typeface="+mj-lt"/>
            </a:rPr>
            <a:t>Systematic Review of Different ML Algorithms</a:t>
          </a:r>
          <a:endParaRPr lang="en-US" sz="1300" kern="1200" dirty="0">
            <a:solidFill>
              <a:schemeClr val="bg2"/>
            </a:solidFill>
            <a:latin typeface="+mn-lt"/>
          </a:endParaRPr>
        </a:p>
      </dsp:txBody>
      <dsp:txXfrm>
        <a:off x="10253608" y="704255"/>
        <a:ext cx="1409779" cy="825325"/>
      </dsp:txXfrm>
    </dsp:sp>
    <dsp:sp modelId="{5D4B528C-A150-4FD5-9492-30EEBA1E3157}">
      <dsp:nvSpPr>
        <dsp:cNvPr id="0" name=""/>
        <dsp:cNvSpPr/>
      </dsp:nvSpPr>
      <dsp:spPr>
        <a:xfrm rot="5400000">
          <a:off x="10803618" y="1657537"/>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849790" y="1683837"/>
        <a:ext cx="217417" cy="216832"/>
      </dsp:txXfrm>
    </dsp:sp>
    <dsp:sp modelId="{BF80D2EE-1A6F-459C-92C3-CE0B595933A4}">
      <dsp:nvSpPr>
        <dsp:cNvPr id="0" name=""/>
        <dsp:cNvSpPr/>
      </dsp:nvSpPr>
      <dsp:spPr>
        <a:xfrm>
          <a:off x="10227931" y="2139711"/>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7. Most preferable ML technique – SVM</a:t>
          </a:r>
        </a:p>
      </dsp:txBody>
      <dsp:txXfrm>
        <a:off x="10253608" y="2165388"/>
        <a:ext cx="1409779" cy="825325"/>
      </dsp:txXfrm>
    </dsp:sp>
    <dsp:sp modelId="{0CBF2CE2-F3B2-41C5-A326-CF288CD76AFF}">
      <dsp:nvSpPr>
        <dsp:cNvPr id="0" name=""/>
        <dsp:cNvSpPr/>
      </dsp:nvSpPr>
      <dsp:spPr>
        <a:xfrm rot="10800000">
          <a:off x="9789591" y="2396870"/>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9882519" y="2469342"/>
        <a:ext cx="216832" cy="217417"/>
      </dsp:txXfrm>
    </dsp:sp>
    <dsp:sp modelId="{9B684E94-6202-4AAC-9DBD-63D9AFC85921}">
      <dsp:nvSpPr>
        <dsp:cNvPr id="0" name=""/>
        <dsp:cNvSpPr/>
      </dsp:nvSpPr>
      <dsp:spPr>
        <a:xfrm>
          <a:off x="8182345" y="2139711"/>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cs typeface="Calibri"/>
            </a:rPr>
            <a:t>8. SVM in detection of tumors</a:t>
          </a:r>
          <a:endParaRPr lang="en-US" sz="1300" kern="1200" dirty="0">
            <a:solidFill>
              <a:schemeClr val="bg2"/>
            </a:solidFill>
            <a:latin typeface="+mn-lt"/>
          </a:endParaRPr>
        </a:p>
      </dsp:txBody>
      <dsp:txXfrm>
        <a:off x="8208022" y="2165388"/>
        <a:ext cx="1409779" cy="825325"/>
      </dsp:txXfrm>
    </dsp:sp>
    <dsp:sp modelId="{16AD743B-2777-47C8-87E8-3FB5869C68A2}">
      <dsp:nvSpPr>
        <dsp:cNvPr id="0" name=""/>
        <dsp:cNvSpPr/>
      </dsp:nvSpPr>
      <dsp:spPr>
        <a:xfrm rot="10800000">
          <a:off x="7744005" y="2396870"/>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7836933" y="2469342"/>
        <a:ext cx="216832" cy="217417"/>
      </dsp:txXfrm>
    </dsp:sp>
    <dsp:sp modelId="{C58C0151-5EEA-4115-9F30-1884DEBB0F29}">
      <dsp:nvSpPr>
        <dsp:cNvPr id="0" name=""/>
        <dsp:cNvSpPr/>
      </dsp:nvSpPr>
      <dsp:spPr>
        <a:xfrm>
          <a:off x="6136759" y="2139711"/>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9. What is SVM?</a:t>
          </a:r>
        </a:p>
      </dsp:txBody>
      <dsp:txXfrm>
        <a:off x="6162436" y="2165388"/>
        <a:ext cx="1409779" cy="825325"/>
      </dsp:txXfrm>
    </dsp:sp>
    <dsp:sp modelId="{22855664-B68F-41FC-8DE8-C1F1A695BF83}">
      <dsp:nvSpPr>
        <dsp:cNvPr id="0" name=""/>
        <dsp:cNvSpPr/>
      </dsp:nvSpPr>
      <dsp:spPr>
        <a:xfrm rot="10800000">
          <a:off x="5698419" y="2396870"/>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5791347" y="2469342"/>
        <a:ext cx="216832" cy="217417"/>
      </dsp:txXfrm>
    </dsp:sp>
    <dsp:sp modelId="{11B7DD80-E29D-461B-AD7F-FBFCE66EB72F}">
      <dsp:nvSpPr>
        <dsp:cNvPr id="0" name=""/>
        <dsp:cNvSpPr/>
      </dsp:nvSpPr>
      <dsp:spPr>
        <a:xfrm>
          <a:off x="4091172" y="2139711"/>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kern="1200" dirty="0">
              <a:solidFill>
                <a:schemeClr val="bg2"/>
              </a:solidFill>
              <a:latin typeface="+mn-lt"/>
            </a:rPr>
            <a:t>10. Advantages &amp; Disadvantages of SVM</a:t>
          </a:r>
        </a:p>
      </dsp:txBody>
      <dsp:txXfrm>
        <a:off x="4116849" y="2165388"/>
        <a:ext cx="1409779" cy="825325"/>
      </dsp:txXfrm>
    </dsp:sp>
    <dsp:sp modelId="{B2C99EE6-A296-45FB-A3C0-C1E32C48990E}">
      <dsp:nvSpPr>
        <dsp:cNvPr id="0" name=""/>
        <dsp:cNvSpPr/>
      </dsp:nvSpPr>
      <dsp:spPr>
        <a:xfrm rot="10800000">
          <a:off x="3652832" y="2396870"/>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3745760" y="2469342"/>
        <a:ext cx="216832" cy="217417"/>
      </dsp:txXfrm>
    </dsp:sp>
    <dsp:sp modelId="{735F45D0-4314-4D37-A7A8-BFC9337D35FD}">
      <dsp:nvSpPr>
        <dsp:cNvPr id="0" name=""/>
        <dsp:cNvSpPr/>
      </dsp:nvSpPr>
      <dsp:spPr>
        <a:xfrm>
          <a:off x="2045586" y="2139711"/>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2"/>
              </a:solidFill>
              <a:latin typeface="+mn-lt"/>
            </a:rPr>
            <a:t>11. Breast Cancer classification using SVM</a:t>
          </a:r>
        </a:p>
      </dsp:txBody>
      <dsp:txXfrm>
        <a:off x="2071263" y="2165388"/>
        <a:ext cx="1409779" cy="825325"/>
      </dsp:txXfrm>
    </dsp:sp>
    <dsp:sp modelId="{F56FDBCD-AA41-4228-982B-3ACD03D48C24}">
      <dsp:nvSpPr>
        <dsp:cNvPr id="0" name=""/>
        <dsp:cNvSpPr/>
      </dsp:nvSpPr>
      <dsp:spPr>
        <a:xfrm rot="10800000">
          <a:off x="1607246" y="2396870"/>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700174" y="2469342"/>
        <a:ext cx="216832" cy="217417"/>
      </dsp:txXfrm>
    </dsp:sp>
    <dsp:sp modelId="{E7B581C3-761E-4ACF-AFD0-CEF08D54C044}">
      <dsp:nvSpPr>
        <dsp:cNvPr id="0" name=""/>
        <dsp:cNvSpPr/>
      </dsp:nvSpPr>
      <dsp:spPr>
        <a:xfrm>
          <a:off x="0" y="2139711"/>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12. Attribute information and Features</a:t>
          </a:r>
        </a:p>
      </dsp:txBody>
      <dsp:txXfrm>
        <a:off x="25677" y="2165388"/>
        <a:ext cx="1409779" cy="825325"/>
      </dsp:txXfrm>
    </dsp:sp>
    <dsp:sp modelId="{1A945259-8F87-416F-8D5D-D1153B93494F}">
      <dsp:nvSpPr>
        <dsp:cNvPr id="0" name=""/>
        <dsp:cNvSpPr/>
      </dsp:nvSpPr>
      <dsp:spPr>
        <a:xfrm rot="5400000">
          <a:off x="575686" y="3118670"/>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621858" y="3144970"/>
        <a:ext cx="217417" cy="216832"/>
      </dsp:txXfrm>
    </dsp:sp>
    <dsp:sp modelId="{D06F8D6A-6345-4E01-8E31-5568824680D7}">
      <dsp:nvSpPr>
        <dsp:cNvPr id="0" name=""/>
        <dsp:cNvSpPr/>
      </dsp:nvSpPr>
      <dsp:spPr>
        <a:xfrm>
          <a:off x="0" y="3600844"/>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13. Algorithm</a:t>
          </a:r>
        </a:p>
      </dsp:txBody>
      <dsp:txXfrm>
        <a:off x="25677" y="3626521"/>
        <a:ext cx="1409779" cy="825325"/>
      </dsp:txXfrm>
    </dsp:sp>
    <dsp:sp modelId="{8D13394B-ABF9-4866-A575-0AD163ADB14B}">
      <dsp:nvSpPr>
        <dsp:cNvPr id="0" name=""/>
        <dsp:cNvSpPr/>
      </dsp:nvSpPr>
      <dsp:spPr>
        <a:xfrm>
          <a:off x="1589712" y="3858004"/>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589712" y="3930476"/>
        <a:ext cx="216832" cy="217417"/>
      </dsp:txXfrm>
    </dsp:sp>
    <dsp:sp modelId="{512EF418-9E96-47E4-9731-8C374EC2B7D4}">
      <dsp:nvSpPr>
        <dsp:cNvPr id="0" name=""/>
        <dsp:cNvSpPr/>
      </dsp:nvSpPr>
      <dsp:spPr>
        <a:xfrm>
          <a:off x="2045586" y="3600844"/>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14. Results</a:t>
          </a:r>
        </a:p>
      </dsp:txBody>
      <dsp:txXfrm>
        <a:off x="2071263" y="3626521"/>
        <a:ext cx="1409779" cy="825325"/>
      </dsp:txXfrm>
    </dsp:sp>
    <dsp:sp modelId="{BCEDCB59-7449-4E99-BDBF-EBEE450C2D94}">
      <dsp:nvSpPr>
        <dsp:cNvPr id="0" name=""/>
        <dsp:cNvSpPr/>
      </dsp:nvSpPr>
      <dsp:spPr>
        <a:xfrm>
          <a:off x="3635299" y="3858004"/>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635299" y="3930476"/>
        <a:ext cx="216832" cy="217417"/>
      </dsp:txXfrm>
    </dsp:sp>
    <dsp:sp modelId="{1E1133AB-C590-4A0E-8030-58CD463CE2C3}">
      <dsp:nvSpPr>
        <dsp:cNvPr id="0" name=""/>
        <dsp:cNvSpPr/>
      </dsp:nvSpPr>
      <dsp:spPr>
        <a:xfrm>
          <a:off x="4091172" y="3600844"/>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15. Improvements in the model</a:t>
          </a:r>
        </a:p>
      </dsp:txBody>
      <dsp:txXfrm>
        <a:off x="4116849" y="3626521"/>
        <a:ext cx="1409779" cy="825325"/>
      </dsp:txXfrm>
    </dsp:sp>
    <dsp:sp modelId="{C6CA0E78-8927-444A-9193-A5C712334028}">
      <dsp:nvSpPr>
        <dsp:cNvPr id="0" name=""/>
        <dsp:cNvSpPr/>
      </dsp:nvSpPr>
      <dsp:spPr>
        <a:xfrm>
          <a:off x="5680885" y="3858004"/>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680885" y="3930476"/>
        <a:ext cx="216832" cy="217417"/>
      </dsp:txXfrm>
    </dsp:sp>
    <dsp:sp modelId="{D6D43E15-27B8-4EAB-9E4C-9F144465D626}">
      <dsp:nvSpPr>
        <dsp:cNvPr id="0" name=""/>
        <dsp:cNvSpPr/>
      </dsp:nvSpPr>
      <dsp:spPr>
        <a:xfrm>
          <a:off x="6136759" y="3600844"/>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2"/>
              </a:solidFill>
              <a:latin typeface="+mn-lt"/>
            </a:rPr>
            <a:t>16. Risk of misdiagnosis</a:t>
          </a:r>
        </a:p>
      </dsp:txBody>
      <dsp:txXfrm>
        <a:off x="6162436" y="3626521"/>
        <a:ext cx="1409779" cy="825325"/>
      </dsp:txXfrm>
    </dsp:sp>
    <dsp:sp modelId="{839787E5-7123-423D-BB6D-4381F2BF261F}">
      <dsp:nvSpPr>
        <dsp:cNvPr id="0" name=""/>
        <dsp:cNvSpPr/>
      </dsp:nvSpPr>
      <dsp:spPr>
        <a:xfrm>
          <a:off x="7726471" y="3858004"/>
          <a:ext cx="309760" cy="36236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7726471" y="3930476"/>
        <a:ext cx="216832" cy="217417"/>
      </dsp:txXfrm>
    </dsp:sp>
    <dsp:sp modelId="{FB442152-901C-4953-A4B9-E2814E277AF6}">
      <dsp:nvSpPr>
        <dsp:cNvPr id="0" name=""/>
        <dsp:cNvSpPr/>
      </dsp:nvSpPr>
      <dsp:spPr>
        <a:xfrm>
          <a:off x="8182345" y="3600844"/>
          <a:ext cx="1461133" cy="876679"/>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solidFill>
              <a:latin typeface="+mn-lt"/>
            </a:rPr>
            <a:t>17. Summary</a:t>
          </a:r>
        </a:p>
      </dsp:txBody>
      <dsp:txXfrm>
        <a:off x="8208022" y="3626521"/>
        <a:ext cx="1409779" cy="8253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D3369-5C0C-413E-8AD3-EA47E5C23478}">
      <dsp:nvSpPr>
        <dsp:cNvPr id="0" name=""/>
        <dsp:cNvSpPr/>
      </dsp:nvSpPr>
      <dsp:spPr>
        <a:xfrm>
          <a:off x="0" y="2164"/>
          <a:ext cx="52425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7B629-A3FF-46F7-A147-97CBFC032B01}">
      <dsp:nvSpPr>
        <dsp:cNvPr id="0" name=""/>
        <dsp:cNvSpPr/>
      </dsp:nvSpPr>
      <dsp:spPr>
        <a:xfrm>
          <a:off x="0" y="2164"/>
          <a:ext cx="5242560" cy="737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Breast cancer is the most common cancer in women both in the developed and less developed world</a:t>
          </a:r>
          <a:r>
            <a:rPr lang="en-US" sz="1400" kern="1200" baseline="0" dirty="0">
              <a:latin typeface="Gill Sans Nova"/>
            </a:rPr>
            <a:t> </a:t>
          </a:r>
          <a:r>
            <a:rPr lang="en-US" sz="1400" kern="1200" baseline="30000" dirty="0"/>
            <a:t>[3</a:t>
          </a:r>
          <a:r>
            <a:rPr lang="en-US" sz="1400" kern="1200" baseline="30000" dirty="0">
              <a:latin typeface="Gill Sans Nova"/>
            </a:rPr>
            <a:t>]</a:t>
          </a:r>
          <a:r>
            <a:rPr lang="en-US" sz="1400" kern="1200" dirty="0">
              <a:latin typeface="Gill Sans Nova"/>
            </a:rPr>
            <a:t>.</a:t>
          </a:r>
          <a:endParaRPr lang="en-US" sz="1400" kern="1200" baseline="30000" dirty="0"/>
        </a:p>
      </dsp:txBody>
      <dsp:txXfrm>
        <a:off x="0" y="2164"/>
        <a:ext cx="5242560" cy="737948"/>
      </dsp:txXfrm>
    </dsp:sp>
    <dsp:sp modelId="{140245FA-EF10-4F3E-BD69-E225769B9A13}">
      <dsp:nvSpPr>
        <dsp:cNvPr id="0" name=""/>
        <dsp:cNvSpPr/>
      </dsp:nvSpPr>
      <dsp:spPr>
        <a:xfrm>
          <a:off x="0" y="740112"/>
          <a:ext cx="52425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A0DF27-F9C0-46C5-B181-364ED0091FC2}">
      <dsp:nvSpPr>
        <dsp:cNvPr id="0" name=""/>
        <dsp:cNvSpPr/>
      </dsp:nvSpPr>
      <dsp:spPr>
        <a:xfrm>
          <a:off x="0" y="740112"/>
          <a:ext cx="5242560" cy="737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In 2012, it represented about 12 percent of all new cancer cases and 25 percent of all cancers in women</a:t>
          </a:r>
          <a:r>
            <a:rPr lang="en-US" sz="1400" kern="1200" baseline="0" dirty="0">
              <a:latin typeface="Gill Sans Nova"/>
            </a:rPr>
            <a:t> </a:t>
          </a:r>
          <a:r>
            <a:rPr lang="en-US" sz="1400" kern="1200" baseline="30000" dirty="0">
              <a:latin typeface="Gill Sans Nova"/>
            </a:rPr>
            <a:t>[15]</a:t>
          </a:r>
          <a:r>
            <a:rPr lang="en-US" sz="1400" kern="1200" baseline="0" dirty="0">
              <a:latin typeface="Gill Sans Nova"/>
            </a:rPr>
            <a:t>.</a:t>
          </a:r>
          <a:endParaRPr lang="en-US" sz="1400" kern="1200" baseline="0" dirty="0"/>
        </a:p>
      </dsp:txBody>
      <dsp:txXfrm>
        <a:off x="0" y="740112"/>
        <a:ext cx="5242560" cy="737948"/>
      </dsp:txXfrm>
    </dsp:sp>
    <dsp:sp modelId="{5B14DA4B-CCE8-4058-965D-29E10C9C169D}">
      <dsp:nvSpPr>
        <dsp:cNvPr id="0" name=""/>
        <dsp:cNvSpPr/>
      </dsp:nvSpPr>
      <dsp:spPr>
        <a:xfrm>
          <a:off x="0" y="1478061"/>
          <a:ext cx="52425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714384-75C7-4909-96B4-B5466F7DD06D}">
      <dsp:nvSpPr>
        <dsp:cNvPr id="0" name=""/>
        <dsp:cNvSpPr/>
      </dsp:nvSpPr>
      <dsp:spPr>
        <a:xfrm>
          <a:off x="0" y="1478061"/>
          <a:ext cx="5242560" cy="737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baseline="0" dirty="0"/>
            <a:t>Breast cancer is the second leading cause of death for women all over the world and more than 8% women will suffer this disease during their lifetime</a:t>
          </a:r>
          <a:r>
            <a:rPr lang="en-US" sz="1400" kern="1200" baseline="0" dirty="0">
              <a:latin typeface="Gill Sans Nova"/>
            </a:rPr>
            <a:t> </a:t>
          </a:r>
          <a:r>
            <a:rPr lang="en-US" sz="1400" kern="1200" baseline="30000" dirty="0">
              <a:latin typeface="Gill Sans Nova"/>
            </a:rPr>
            <a:t>[2</a:t>
          </a:r>
          <a:r>
            <a:rPr lang="en-US" sz="1400" kern="1200" baseline="30000" dirty="0"/>
            <a:t>]</a:t>
          </a:r>
          <a:r>
            <a:rPr lang="en-US" sz="1400" kern="1200" baseline="0" dirty="0"/>
            <a:t>.</a:t>
          </a:r>
        </a:p>
      </dsp:txBody>
      <dsp:txXfrm>
        <a:off x="0" y="1478061"/>
        <a:ext cx="5242560" cy="737948"/>
      </dsp:txXfrm>
    </dsp:sp>
    <dsp:sp modelId="{6B7219D3-20EB-4569-82A9-9D256DD6EF32}">
      <dsp:nvSpPr>
        <dsp:cNvPr id="0" name=""/>
        <dsp:cNvSpPr/>
      </dsp:nvSpPr>
      <dsp:spPr>
        <a:xfrm>
          <a:off x="0" y="2216009"/>
          <a:ext cx="52425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CA440B-B216-4E03-9346-FA20DD3F7F74}">
      <dsp:nvSpPr>
        <dsp:cNvPr id="0" name=""/>
        <dsp:cNvSpPr/>
      </dsp:nvSpPr>
      <dsp:spPr>
        <a:xfrm>
          <a:off x="0" y="2216009"/>
          <a:ext cx="5242560" cy="737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According to the report of the World Health Organization, about 1,000,000 women would be newly diagnosed with breast cancer and over 500,000 women died from breast cancer every year</a:t>
          </a:r>
          <a:r>
            <a:rPr lang="en-US" sz="1400" kern="1200" baseline="0" dirty="0">
              <a:latin typeface="Gill Sans Nova"/>
            </a:rPr>
            <a:t> </a:t>
          </a:r>
          <a:r>
            <a:rPr lang="en-US" sz="1400" kern="1200" baseline="30000" dirty="0">
              <a:latin typeface="Gill Sans Nova"/>
            </a:rPr>
            <a:t>[</a:t>
          </a:r>
          <a:r>
            <a:rPr lang="en-US" sz="1400" kern="1200" baseline="30000" dirty="0"/>
            <a:t>2</a:t>
          </a:r>
          <a:r>
            <a:rPr lang="en-US" sz="1400" kern="1200" baseline="30000" dirty="0">
              <a:latin typeface="Gill Sans Nova"/>
            </a:rPr>
            <a:t>]</a:t>
          </a:r>
          <a:r>
            <a:rPr lang="en-US" sz="1400" kern="1200" baseline="0" dirty="0">
              <a:latin typeface="Gill Sans Nova"/>
            </a:rPr>
            <a:t>.</a:t>
          </a:r>
          <a:endParaRPr lang="en-US" sz="1400" kern="1200" baseline="0" dirty="0"/>
        </a:p>
      </dsp:txBody>
      <dsp:txXfrm>
        <a:off x="0" y="2216009"/>
        <a:ext cx="5242560" cy="737948"/>
      </dsp:txXfrm>
    </dsp:sp>
    <dsp:sp modelId="{632244AB-909F-4753-A1CB-73EFB440F98D}">
      <dsp:nvSpPr>
        <dsp:cNvPr id="0" name=""/>
        <dsp:cNvSpPr/>
      </dsp:nvSpPr>
      <dsp:spPr>
        <a:xfrm>
          <a:off x="0" y="2953958"/>
          <a:ext cx="52425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86669-B7E6-48E7-B89B-77C8E74AB25B}">
      <dsp:nvSpPr>
        <dsp:cNvPr id="0" name=""/>
        <dsp:cNvSpPr/>
      </dsp:nvSpPr>
      <dsp:spPr>
        <a:xfrm>
          <a:off x="0" y="2953958"/>
          <a:ext cx="5242560" cy="737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Breast cancer is the most common cancer in women overall. It is the most frequently diagnosed cancer among women in 140 of 184 countries worldwide</a:t>
          </a:r>
          <a:r>
            <a:rPr lang="en-US" sz="1400" kern="1200" baseline="0" dirty="0">
              <a:latin typeface="Gill Sans Nova"/>
            </a:rPr>
            <a:t> </a:t>
          </a:r>
          <a:r>
            <a:rPr lang="en-US" sz="1400" kern="1200" baseline="30000" dirty="0">
              <a:latin typeface="Gill Sans Nova"/>
            </a:rPr>
            <a:t>[</a:t>
          </a:r>
          <a:r>
            <a:rPr lang="en-US" sz="1400" kern="1200" baseline="30000" dirty="0"/>
            <a:t>15</a:t>
          </a:r>
          <a:r>
            <a:rPr lang="en-US" sz="1400" kern="1200" baseline="30000" dirty="0">
              <a:latin typeface="Gill Sans Nova"/>
            </a:rPr>
            <a:t>]</a:t>
          </a:r>
          <a:r>
            <a:rPr lang="en-US" sz="1400" kern="1200" baseline="0" dirty="0">
              <a:latin typeface="Gill Sans Nova"/>
            </a:rPr>
            <a:t>.</a:t>
          </a:r>
          <a:endParaRPr lang="en-US" sz="1400" kern="1200" baseline="0" dirty="0"/>
        </a:p>
      </dsp:txBody>
      <dsp:txXfrm>
        <a:off x="0" y="2953958"/>
        <a:ext cx="5242560" cy="737948"/>
      </dsp:txXfrm>
    </dsp:sp>
    <dsp:sp modelId="{8082EAC8-1114-4525-A17A-FE4F1BEBF00E}">
      <dsp:nvSpPr>
        <dsp:cNvPr id="0" name=""/>
        <dsp:cNvSpPr/>
      </dsp:nvSpPr>
      <dsp:spPr>
        <a:xfrm>
          <a:off x="0" y="3691907"/>
          <a:ext cx="52425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E027ED-ACD0-452D-871C-268D4F9E682A}">
      <dsp:nvSpPr>
        <dsp:cNvPr id="0" name=""/>
        <dsp:cNvSpPr/>
      </dsp:nvSpPr>
      <dsp:spPr>
        <a:xfrm>
          <a:off x="0" y="3691907"/>
          <a:ext cx="5242560" cy="737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In 2020, more than 2.3 million women were diagnosed with breast cancer worldwide and 685,000 died. Every 14 seconds, somewhere in the world, a woman is diagnosed with breast cancer</a:t>
          </a:r>
          <a:r>
            <a:rPr lang="en-US" sz="1400" kern="1200" baseline="0" dirty="0">
              <a:latin typeface="Gill Sans Nova"/>
            </a:rPr>
            <a:t> </a:t>
          </a:r>
          <a:r>
            <a:rPr lang="en-US" sz="1400" kern="1200" baseline="30000" dirty="0">
              <a:latin typeface="Gill Sans Nova"/>
            </a:rPr>
            <a:t>[</a:t>
          </a:r>
          <a:r>
            <a:rPr lang="en-US" sz="1400" kern="1200" baseline="30000" dirty="0"/>
            <a:t>15</a:t>
          </a:r>
          <a:r>
            <a:rPr lang="en-US" sz="1400" kern="1200" baseline="30000" dirty="0">
              <a:latin typeface="Gill Sans Nova"/>
            </a:rPr>
            <a:t>]</a:t>
          </a:r>
          <a:r>
            <a:rPr lang="en-US" sz="1400" kern="1200" baseline="0" dirty="0">
              <a:latin typeface="Gill Sans Nova"/>
            </a:rPr>
            <a:t>.</a:t>
          </a:r>
          <a:endParaRPr lang="en-US" sz="1400" kern="1200" baseline="0" dirty="0"/>
        </a:p>
      </dsp:txBody>
      <dsp:txXfrm>
        <a:off x="0" y="3691907"/>
        <a:ext cx="5242560" cy="737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18568-D8EB-4501-B7E9-BCF01FA2F1BA}">
      <dsp:nvSpPr>
        <dsp:cNvPr id="0" name=""/>
        <dsp:cNvSpPr/>
      </dsp:nvSpPr>
      <dsp:spPr>
        <a:xfrm>
          <a:off x="0" y="384"/>
          <a:ext cx="610261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760E5E-81B1-46F3-B3B6-5D2744B38EE7}">
      <dsp:nvSpPr>
        <dsp:cNvPr id="0" name=""/>
        <dsp:cNvSpPr/>
      </dsp:nvSpPr>
      <dsp:spPr>
        <a:xfrm>
          <a:off x="0" y="384"/>
          <a:ext cx="6102613" cy="449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Here are the American Cancer Society estimates for breast cancer in the United States for 2022: </a:t>
          </a:r>
        </a:p>
      </dsp:txBody>
      <dsp:txXfrm>
        <a:off x="0" y="384"/>
        <a:ext cx="6102613" cy="449676"/>
      </dsp:txXfrm>
    </dsp:sp>
    <dsp:sp modelId="{CA140784-4FED-47C3-889E-FED62D82EF08}">
      <dsp:nvSpPr>
        <dsp:cNvPr id="0" name=""/>
        <dsp:cNvSpPr/>
      </dsp:nvSpPr>
      <dsp:spPr>
        <a:xfrm>
          <a:off x="0" y="450060"/>
          <a:ext cx="610261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C9AB7B-A433-4B47-9A4B-13BFE5B39BA3}">
      <dsp:nvSpPr>
        <dsp:cNvPr id="0" name=""/>
        <dsp:cNvSpPr/>
      </dsp:nvSpPr>
      <dsp:spPr>
        <a:xfrm>
          <a:off x="0" y="450060"/>
          <a:ext cx="6102613" cy="449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dirty="0"/>
            <a:t>About 13% (about 1 in 8) of U.S. women are going to develop invasive breast cancer in the course of their life</a:t>
          </a:r>
          <a:r>
            <a:rPr lang="en-US" sz="1200" kern="1200" baseline="0" dirty="0">
              <a:latin typeface="Gill Sans Nova"/>
            </a:rPr>
            <a:t> </a:t>
          </a:r>
          <a:r>
            <a:rPr lang="en-US" sz="1200" kern="1200" baseline="30000" dirty="0">
              <a:latin typeface="Gill Sans Nova"/>
            </a:rPr>
            <a:t>[4</a:t>
          </a:r>
          <a:r>
            <a:rPr lang="en-US" sz="1200" kern="1200" baseline="30000" dirty="0"/>
            <a:t>]</a:t>
          </a:r>
          <a:r>
            <a:rPr lang="en-US" sz="1200" kern="1200" baseline="0" dirty="0"/>
            <a:t>.</a:t>
          </a:r>
        </a:p>
      </dsp:txBody>
      <dsp:txXfrm>
        <a:off x="0" y="450060"/>
        <a:ext cx="6102613" cy="449676"/>
      </dsp:txXfrm>
    </dsp:sp>
    <dsp:sp modelId="{D4669A93-FD94-4DA6-9077-D21C2A4D51B6}">
      <dsp:nvSpPr>
        <dsp:cNvPr id="0" name=""/>
        <dsp:cNvSpPr/>
      </dsp:nvSpPr>
      <dsp:spPr>
        <a:xfrm>
          <a:off x="0" y="899736"/>
          <a:ext cx="610261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8B1B93-859E-4944-AA4A-B26691B08148}">
      <dsp:nvSpPr>
        <dsp:cNvPr id="0" name=""/>
        <dsp:cNvSpPr/>
      </dsp:nvSpPr>
      <dsp:spPr>
        <a:xfrm>
          <a:off x="0" y="899736"/>
          <a:ext cx="6102613" cy="449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dirty="0"/>
            <a:t>In 2022, an estimated 287,850 new cases of invasive breast cancer are expected to be diagnosed in women in the U.S., along with 51,400 new cases of non-invasive (in situ) breast cancer</a:t>
          </a:r>
          <a:r>
            <a:rPr lang="en-US" sz="1200" kern="1200" baseline="0" dirty="0">
              <a:latin typeface="Gill Sans Nova"/>
            </a:rPr>
            <a:t> </a:t>
          </a:r>
          <a:r>
            <a:rPr lang="en-US" sz="1200" kern="1200" baseline="30000" dirty="0">
              <a:latin typeface="Gill Sans Nova"/>
            </a:rPr>
            <a:t>[</a:t>
          </a:r>
          <a:r>
            <a:rPr lang="en-US" sz="1200" kern="1200" baseline="30000" dirty="0"/>
            <a:t>4</a:t>
          </a:r>
          <a:r>
            <a:rPr lang="en-US" sz="1200" kern="1200" baseline="30000" dirty="0">
              <a:latin typeface="Gill Sans Nova"/>
            </a:rPr>
            <a:t>]</a:t>
          </a:r>
          <a:r>
            <a:rPr lang="en-US" sz="1200" kern="1200" baseline="0" dirty="0">
              <a:latin typeface="Gill Sans Nova"/>
            </a:rPr>
            <a:t>.</a:t>
          </a:r>
          <a:endParaRPr lang="en-US" sz="1200" kern="1200" baseline="0" dirty="0"/>
        </a:p>
      </dsp:txBody>
      <dsp:txXfrm>
        <a:off x="0" y="899736"/>
        <a:ext cx="6102613" cy="449676"/>
      </dsp:txXfrm>
    </dsp:sp>
    <dsp:sp modelId="{64671357-3C55-4577-9AB2-AD52C958A539}">
      <dsp:nvSpPr>
        <dsp:cNvPr id="0" name=""/>
        <dsp:cNvSpPr/>
      </dsp:nvSpPr>
      <dsp:spPr>
        <a:xfrm>
          <a:off x="0" y="1349412"/>
          <a:ext cx="610261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07F7B0-D012-4D7D-BDEB-4B4C490F333B}">
      <dsp:nvSpPr>
        <dsp:cNvPr id="0" name=""/>
        <dsp:cNvSpPr/>
      </dsp:nvSpPr>
      <dsp:spPr>
        <a:xfrm>
          <a:off x="0" y="1349412"/>
          <a:ext cx="6102613" cy="449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dirty="0"/>
            <a:t>About 2,710 new cases of invasive breast cancer are expected to be diagnosed in men in 2022. A man’s lifetime risk of breast cancer is about 1 in </a:t>
          </a:r>
          <a:r>
            <a:rPr lang="en-US" sz="1200" kern="1200" baseline="0" dirty="0">
              <a:latin typeface="Gill Sans Nova"/>
            </a:rPr>
            <a:t>833 </a:t>
          </a:r>
          <a:r>
            <a:rPr lang="en-US" sz="1200" kern="1200" baseline="30000" dirty="0">
              <a:latin typeface="Gill Sans Nova"/>
            </a:rPr>
            <a:t>[4]</a:t>
          </a:r>
          <a:r>
            <a:rPr lang="en-US" sz="1200" kern="1200" baseline="0" dirty="0">
              <a:latin typeface="Gill Sans Nova"/>
            </a:rPr>
            <a:t>.</a:t>
          </a:r>
          <a:endParaRPr lang="en-US" sz="1200" kern="1200" baseline="0" dirty="0"/>
        </a:p>
      </dsp:txBody>
      <dsp:txXfrm>
        <a:off x="0" y="1349412"/>
        <a:ext cx="6102613" cy="449676"/>
      </dsp:txXfrm>
    </dsp:sp>
    <dsp:sp modelId="{E4C2F8E3-1E8B-43F5-AF4B-06F7911F3950}">
      <dsp:nvSpPr>
        <dsp:cNvPr id="0" name=""/>
        <dsp:cNvSpPr/>
      </dsp:nvSpPr>
      <dsp:spPr>
        <a:xfrm>
          <a:off x="0" y="1799088"/>
          <a:ext cx="610261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F38398-48AE-4CF0-B9C5-DA5363AEB1E6}">
      <dsp:nvSpPr>
        <dsp:cNvPr id="0" name=""/>
        <dsp:cNvSpPr/>
      </dsp:nvSpPr>
      <dsp:spPr>
        <a:xfrm>
          <a:off x="0" y="1799088"/>
          <a:ext cx="6102613" cy="449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dirty="0"/>
            <a:t>As of January 2022, there are more than 3.8 million women with a history of breast cancer in the U.S. This includes women currently being treated and women who have finished treatment</a:t>
          </a:r>
          <a:r>
            <a:rPr lang="en-US" sz="1200" kern="1200" baseline="0" dirty="0">
              <a:latin typeface="Gill Sans Nova"/>
            </a:rPr>
            <a:t> </a:t>
          </a:r>
          <a:r>
            <a:rPr lang="en-US" sz="1200" kern="1200" baseline="30000" dirty="0">
              <a:latin typeface="Gill Sans Nova"/>
            </a:rPr>
            <a:t>[</a:t>
          </a:r>
          <a:r>
            <a:rPr lang="en-US" sz="1200" kern="1200" baseline="30000" dirty="0"/>
            <a:t>4</a:t>
          </a:r>
          <a:r>
            <a:rPr lang="en-US" sz="1200" kern="1200" baseline="30000" dirty="0">
              <a:latin typeface="Gill Sans Nova"/>
            </a:rPr>
            <a:t>]</a:t>
          </a:r>
          <a:r>
            <a:rPr lang="en-US" sz="1200" kern="1200" baseline="0" dirty="0">
              <a:latin typeface="Gill Sans Nova"/>
            </a:rPr>
            <a:t>.</a:t>
          </a:r>
          <a:endParaRPr lang="en-US" sz="1200" kern="1200" baseline="0" dirty="0"/>
        </a:p>
      </dsp:txBody>
      <dsp:txXfrm>
        <a:off x="0" y="1799088"/>
        <a:ext cx="6102613" cy="449676"/>
      </dsp:txXfrm>
    </dsp:sp>
    <dsp:sp modelId="{FD759D38-38C0-4B63-BF28-ED4F14EE08DD}">
      <dsp:nvSpPr>
        <dsp:cNvPr id="0" name=""/>
        <dsp:cNvSpPr/>
      </dsp:nvSpPr>
      <dsp:spPr>
        <a:xfrm>
          <a:off x="0" y="2248764"/>
          <a:ext cx="610261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9A07F8-FF60-44BA-A231-0E27410F06C9}">
      <dsp:nvSpPr>
        <dsp:cNvPr id="0" name=""/>
        <dsp:cNvSpPr/>
      </dsp:nvSpPr>
      <dsp:spPr>
        <a:xfrm>
          <a:off x="0" y="2248764"/>
          <a:ext cx="6102613" cy="449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dirty="0"/>
            <a:t>Breast cancer is the most commonly diagnosed cancer among American women</a:t>
          </a:r>
          <a:r>
            <a:rPr lang="en-US" sz="1200" kern="1200" baseline="0" dirty="0">
              <a:latin typeface="Gill Sans Nova"/>
            </a:rPr>
            <a:t> </a:t>
          </a:r>
          <a:r>
            <a:rPr lang="en-US" sz="1200" kern="1200" baseline="30000" dirty="0">
              <a:latin typeface="Gill Sans Nova"/>
            </a:rPr>
            <a:t>[</a:t>
          </a:r>
          <a:r>
            <a:rPr lang="en-US" sz="1200" kern="1200" baseline="30000" dirty="0"/>
            <a:t>4]</a:t>
          </a:r>
          <a:r>
            <a:rPr lang="en-US" sz="1200" kern="1200" baseline="0" dirty="0">
              <a:latin typeface="Gill Sans Nova"/>
            </a:rPr>
            <a:t> .</a:t>
          </a:r>
          <a:endParaRPr lang="en-US" sz="1200" kern="1200" baseline="0" dirty="0"/>
        </a:p>
      </dsp:txBody>
      <dsp:txXfrm>
        <a:off x="0" y="2248764"/>
        <a:ext cx="6102613" cy="449676"/>
      </dsp:txXfrm>
    </dsp:sp>
    <dsp:sp modelId="{F00E95D7-57A7-4711-B325-5BFA44E96B36}">
      <dsp:nvSpPr>
        <dsp:cNvPr id="0" name=""/>
        <dsp:cNvSpPr/>
      </dsp:nvSpPr>
      <dsp:spPr>
        <a:xfrm>
          <a:off x="0" y="2698440"/>
          <a:ext cx="610261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7CEDB2-575F-4E95-9A92-B06297883414}">
      <dsp:nvSpPr>
        <dsp:cNvPr id="0" name=""/>
        <dsp:cNvSpPr/>
      </dsp:nvSpPr>
      <dsp:spPr>
        <a:xfrm>
          <a:off x="0" y="2698440"/>
          <a:ext cx="6102613" cy="449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dirty="0"/>
            <a:t>In 2022, it’s estimated that about 30% of newly diagnosed cancers in women are going to be breast cancers</a:t>
          </a:r>
          <a:r>
            <a:rPr lang="en-US" sz="1200" kern="1200" baseline="0" dirty="0">
              <a:latin typeface="Gill Sans Nova"/>
            </a:rPr>
            <a:t> </a:t>
          </a:r>
          <a:r>
            <a:rPr lang="en-US" sz="1200" kern="1200" baseline="30000" dirty="0">
              <a:latin typeface="Gill Sans Nova"/>
            </a:rPr>
            <a:t>[</a:t>
          </a:r>
          <a:r>
            <a:rPr lang="en-US" sz="1200" kern="1200" baseline="30000" dirty="0"/>
            <a:t>4</a:t>
          </a:r>
          <a:r>
            <a:rPr lang="en-US" sz="1200" kern="1200" baseline="30000" dirty="0">
              <a:latin typeface="Gill Sans Nova"/>
            </a:rPr>
            <a:t>]</a:t>
          </a:r>
          <a:r>
            <a:rPr lang="en-US" sz="1200" kern="1200" baseline="0" dirty="0">
              <a:latin typeface="Gill Sans Nova"/>
            </a:rPr>
            <a:t>.</a:t>
          </a:r>
          <a:endParaRPr lang="en-US" sz="1200" kern="1200" baseline="0" dirty="0"/>
        </a:p>
      </dsp:txBody>
      <dsp:txXfrm>
        <a:off x="0" y="2698440"/>
        <a:ext cx="6102613" cy="4496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12/11/2022</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394904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12/11/2022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3515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12/11/2022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85304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12/11/2022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96448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12/11/2022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1562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12/11/2022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93171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12/11/2022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8894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12/11/2022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0148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12/11/2022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27515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12/11/2022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64502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12/11/2022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7859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12/11/2022</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841134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tn.hms.harvard.edu/flash/2017/recommended-machine-learning-helps-choose-consume-next/" TargetMode="External"/><Relationship Id="rId7" Type="http://schemas.openxmlformats.org/officeDocument/2006/relationships/hyperlink" Target="https://www.actuaries.digital/2016/07/28/dat203x-data-science-and-machine-learning/"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nationalbreastcancer.org/breast-cancer-facts" TargetMode="External"/><Relationship Id="rId13" Type="http://schemas.openxmlformats.org/officeDocument/2006/relationships/hyperlink" Target="https://www.bcrf.org/breast-cancer-statistics-and-resources/" TargetMode="External"/><Relationship Id="rId18" Type="http://schemas.openxmlformats.org/officeDocument/2006/relationships/hyperlink" Target="https://www.ncbi.nlm.nih.gov/pmc/articles/PMC7293164/" TargetMode="External"/><Relationship Id="rId3" Type="http://schemas.openxmlformats.org/officeDocument/2006/relationships/hyperlink" Target="https://towardsdatascience.com/breast-cancer-classification-using-support-vector-machine-svm-a510907d4878" TargetMode="External"/><Relationship Id="rId21" Type="http://schemas.openxmlformats.org/officeDocument/2006/relationships/hyperlink" Target="https://archive.ics.uci.edu/ml/datasets/Breast+Cancer+Wisconsin+%28Original%29" TargetMode="External"/><Relationship Id="rId7" Type="http://schemas.openxmlformats.org/officeDocument/2006/relationships/hyperlink" Target="https://www.komen.org/breast-cancer/facts-statistics/breast-cancer-statistics/" TargetMode="External"/><Relationship Id="rId12" Type="http://schemas.openxmlformats.org/officeDocument/2006/relationships/hyperlink" Target="https://www.ncbi.nlm.nih.gov/pmc/articles/PMC6165638/" TargetMode="External"/><Relationship Id="rId17" Type="http://schemas.openxmlformats.org/officeDocument/2006/relationships/hyperlink" Target="https://www.cancerresearchuk.org/about-cancer/cancer-symptoms" TargetMode="External"/><Relationship Id="rId2" Type="http://schemas.openxmlformats.org/officeDocument/2006/relationships/hyperlink" Target="https://www.breastcancer.org/facts-statistics" TargetMode="External"/><Relationship Id="rId16" Type="http://schemas.openxmlformats.org/officeDocument/2006/relationships/hyperlink" Target="https://towardsdatascience.com/support-vector-machine-introduction-to-machine-learning-algorithms-934a444fca47" TargetMode="External"/><Relationship Id="rId20" Type="http://schemas.openxmlformats.org/officeDocument/2006/relationships/hyperlink" Target="https://www.mdpi.com/2411-9660/2/2/13" TargetMode="External"/><Relationship Id="rId1" Type="http://schemas.openxmlformats.org/officeDocument/2006/relationships/slideLayout" Target="../slideLayouts/slideLayout2.xml"/><Relationship Id="rId6" Type="http://schemas.openxmlformats.org/officeDocument/2006/relationships/hyperlink" Target="https://www.uicc.org/what-we-do/thematic-areas-work/breast-cancer" TargetMode="External"/><Relationship Id="rId11" Type="http://schemas.openxmlformats.org/officeDocument/2006/relationships/hyperlink" Target="https://twitter.com/who/status/1184122342831742976" TargetMode="External"/><Relationship Id="rId5" Type="http://schemas.openxmlformats.org/officeDocument/2006/relationships/hyperlink" Target="https://www.cancer.gov/about-nci/organization/cgh/blog/2017/breast-cancer" TargetMode="External"/><Relationship Id="rId15" Type="http://schemas.openxmlformats.org/officeDocument/2006/relationships/hyperlink" Target="https://www.sciencedirect.com/science/article/pii/S2667102621000887#:~:text=Based%20on%20the%20results%20of,varied%20between%200.03%20and%200.06" TargetMode="External"/><Relationship Id="rId23" Type="http://schemas.openxmlformats.org/officeDocument/2006/relationships/hyperlink" Target="https://www.sciencedirect.com/science/article/pii/S1110866510000241" TargetMode="External"/><Relationship Id="rId10" Type="http://schemas.openxmlformats.org/officeDocument/2006/relationships/hyperlink" Target="https://www.healthline.com/health/breast-cancer/breast-cancer-facts" TargetMode="External"/><Relationship Id="rId19" Type="http://schemas.openxmlformats.org/officeDocument/2006/relationships/hyperlink" Target="https://bmccancer.biomedcentral.com/articles/10.1186/s12885-022-09613-1" TargetMode="External"/><Relationship Id="rId4" Type="http://schemas.openxmlformats.org/officeDocument/2006/relationships/hyperlink" Target="https://gco.iarc.fr/" TargetMode="External"/><Relationship Id="rId9" Type="http://schemas.openxmlformats.org/officeDocument/2006/relationships/hyperlink" Target="https://www.stopbreastcancer.org/information-center/facts-figures/" TargetMode="External"/><Relationship Id="rId14" Type="http://schemas.openxmlformats.org/officeDocument/2006/relationships/hyperlink" Target="https://www.ncbi.nlm.nih.gov/books/NBK482286/" TargetMode="External"/><Relationship Id="rId22" Type="http://schemas.openxmlformats.org/officeDocument/2006/relationships/hyperlink" Target="https://pubmed.ncbi.nlm.nih.gov/34302269/"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2.xml"/><Relationship Id="rId7"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3.png"/><Relationship Id="rId7" Type="http://schemas.openxmlformats.org/officeDocument/2006/relationships/diagramQuickStyle" Target="../diagrams/quickStyle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5.png"/><Relationship Id="rId4" Type="http://schemas.openxmlformats.org/officeDocument/2006/relationships/image" Target="../media/image14.pn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1" name="Rectangle 213">
            <a:extLst>
              <a:ext uri="{FF2B5EF4-FFF2-40B4-BE49-F238E27FC236}">
                <a16:creationId xmlns:a16="http://schemas.microsoft.com/office/drawing/2014/main" id="{234D1A15-52C4-4151-BA8D-73D049D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5">
            <a:extLst>
              <a:ext uri="{FF2B5EF4-FFF2-40B4-BE49-F238E27FC236}">
                <a16:creationId xmlns:a16="http://schemas.microsoft.com/office/drawing/2014/main" id="{0C6DFE5E-3206-4380-98DE-B761F58E3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p:cNvSpPr>
            <a:spLocks noGrp="1"/>
          </p:cNvSpPr>
          <p:nvPr>
            <p:ph type="ctrTitle"/>
          </p:nvPr>
        </p:nvSpPr>
        <p:spPr>
          <a:xfrm>
            <a:off x="106537" y="2697742"/>
            <a:ext cx="7136861" cy="4878793"/>
          </a:xfrm>
        </p:spPr>
        <p:txBody>
          <a:bodyPr vert="horz" lIns="91440" tIns="45720" rIns="91440" bIns="45720" rtlCol="0" anchor="b">
            <a:noAutofit/>
          </a:bodyPr>
          <a:lstStyle/>
          <a:p>
            <a:pPr algn="l">
              <a:spcBef>
                <a:spcPts val="1000"/>
              </a:spcBef>
            </a:pPr>
            <a:r>
              <a:rPr lang="en-US" sz="2800" i="0" dirty="0">
                <a:ea typeface="+mj-lt"/>
                <a:cs typeface="+mj-lt"/>
              </a:rPr>
              <a:t>CS 6V81 -  Independent Study</a:t>
            </a:r>
            <a:br>
              <a:rPr lang="en-US" sz="2800" b="1" i="0" dirty="0">
                <a:ea typeface="+mj-lt"/>
                <a:cs typeface="+mj-lt"/>
              </a:rPr>
            </a:br>
            <a:r>
              <a:rPr lang="en-US" sz="2800" b="1" i="0" dirty="0">
                <a:ea typeface="+mj-lt"/>
                <a:cs typeface="+mj-lt"/>
              </a:rPr>
              <a:t>Conceptual Modelling of Machine Learning</a:t>
            </a:r>
            <a:br>
              <a:rPr lang="en-US" sz="2800" b="1" i="0" dirty="0">
                <a:ea typeface="+mj-lt"/>
                <a:cs typeface="+mj-lt"/>
              </a:rPr>
            </a:br>
            <a:br>
              <a:rPr lang="en-US" sz="2800" b="1" dirty="0">
                <a:ea typeface="+mj-lt"/>
                <a:cs typeface="+mj-lt"/>
              </a:rPr>
            </a:br>
            <a:r>
              <a:rPr lang="en-US" sz="2800" b="1" dirty="0">
                <a:ea typeface="+mj-lt"/>
                <a:cs typeface="+mj-lt"/>
              </a:rPr>
              <a:t>for</a:t>
            </a:r>
            <a:br>
              <a:rPr lang="en-US" sz="2800" b="1" dirty="0">
                <a:ea typeface="+mj-lt"/>
                <a:cs typeface="+mj-lt"/>
              </a:rPr>
            </a:br>
            <a:br>
              <a:rPr lang="en-US" sz="2800" b="1" dirty="0">
                <a:ea typeface="+mj-lt"/>
                <a:cs typeface="+mj-lt"/>
              </a:rPr>
            </a:br>
            <a:r>
              <a:rPr lang="en-US" sz="2800" b="1" dirty="0">
                <a:ea typeface="+mj-lt"/>
                <a:cs typeface="+mj-lt"/>
              </a:rPr>
              <a:t>Exploring Machine Learning Techniques potentially preferable for Breast Cancer diagnosis</a:t>
            </a:r>
            <a:br>
              <a:rPr lang="en-US" sz="2800" b="1" dirty="0">
                <a:ea typeface="+mj-lt"/>
                <a:cs typeface="+mj-lt"/>
              </a:rPr>
            </a:br>
            <a:br>
              <a:rPr lang="en-US" sz="2800" b="1" dirty="0">
                <a:ea typeface="+mj-lt"/>
                <a:cs typeface="+mj-lt"/>
              </a:rPr>
            </a:br>
            <a:br>
              <a:rPr lang="en-US" sz="2800" b="1" dirty="0">
                <a:ea typeface="+mj-lt"/>
                <a:cs typeface="+mj-lt"/>
              </a:rPr>
            </a:br>
            <a:br>
              <a:rPr lang="en-US" sz="2800" b="1" dirty="0">
                <a:ea typeface="+mj-lt"/>
                <a:cs typeface="+mj-lt"/>
              </a:rPr>
            </a:br>
            <a:br>
              <a:rPr lang="en-US" sz="2800" b="1" dirty="0">
                <a:ea typeface="+mj-lt"/>
                <a:cs typeface="+mj-lt"/>
              </a:rPr>
            </a:br>
            <a:r>
              <a:rPr lang="en-US" sz="2800" b="1" dirty="0">
                <a:ea typeface="+mj-lt"/>
                <a:cs typeface="+mj-lt"/>
              </a:rPr>
              <a:t> </a:t>
            </a:r>
            <a:br>
              <a:rPr lang="en-US" sz="2800" b="1" dirty="0">
                <a:ea typeface="+mj-lt"/>
                <a:cs typeface="+mj-lt"/>
              </a:rPr>
            </a:br>
            <a:endParaRPr lang="en-US" sz="2800" b="1" i="0" dirty="0">
              <a:ea typeface="+mj-lt"/>
              <a:cs typeface="+mj-lt"/>
            </a:endParaRPr>
          </a:p>
          <a:p>
            <a:pPr algn="l">
              <a:spcBef>
                <a:spcPts val="1000"/>
              </a:spcBef>
            </a:pPr>
            <a:endParaRPr lang="en-US" sz="2200" i="0" dirty="0">
              <a:ea typeface="+mj-lt"/>
              <a:cs typeface="+mj-lt"/>
            </a:endParaRPr>
          </a:p>
          <a:p>
            <a:pPr algn="l">
              <a:spcBef>
                <a:spcPts val="1000"/>
              </a:spcBef>
            </a:pPr>
            <a:endParaRPr lang="en-US" sz="2200" i="0" dirty="0">
              <a:ea typeface="+mj-lt"/>
              <a:cs typeface="+mj-lt"/>
            </a:endParaRPr>
          </a:p>
          <a:p>
            <a:pPr algn="l"/>
            <a:endParaRPr lang="en-US" sz="2200" i="0" dirty="0">
              <a:ea typeface="+mj-lt"/>
              <a:cs typeface="+mj-lt"/>
            </a:endParaRPr>
          </a:p>
        </p:txBody>
      </p:sp>
      <p:sp>
        <p:nvSpPr>
          <p:cNvPr id="3" name="Subtitle 2"/>
          <p:cNvSpPr>
            <a:spLocks noGrp="1"/>
          </p:cNvSpPr>
          <p:nvPr>
            <p:ph type="subTitle" idx="1"/>
          </p:nvPr>
        </p:nvSpPr>
        <p:spPr>
          <a:xfrm>
            <a:off x="196835" y="5578299"/>
            <a:ext cx="7048599" cy="1655762"/>
          </a:xfrm>
        </p:spPr>
        <p:txBody>
          <a:bodyPr vert="horz" lIns="91440" tIns="45720" rIns="91440" bIns="45720" rtlCol="0">
            <a:normAutofit/>
          </a:bodyPr>
          <a:lstStyle/>
          <a:p>
            <a:pPr algn="l"/>
            <a:r>
              <a:rPr lang="en-US" dirty="0"/>
              <a:t>By Astha Thakur</a:t>
            </a:r>
          </a:p>
          <a:p>
            <a:pPr algn="l"/>
            <a:r>
              <a:rPr lang="en-US" dirty="0"/>
              <a:t>Under the guidance of Professor Lawrence Chung</a:t>
            </a:r>
          </a:p>
        </p:txBody>
      </p:sp>
      <p:grpSp>
        <p:nvGrpSpPr>
          <p:cNvPr id="213" name="decorative circles">
            <a:extLst>
              <a:ext uri="{FF2B5EF4-FFF2-40B4-BE49-F238E27FC236}">
                <a16:creationId xmlns:a16="http://schemas.microsoft.com/office/drawing/2014/main" id="{5E60D5B4-3F31-4064-A6B4-C17D8B4C2B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2461" y="220046"/>
            <a:ext cx="3455469" cy="4723381"/>
            <a:chOff x="8132461" y="220046"/>
            <a:chExt cx="3455469" cy="4723381"/>
          </a:xfrm>
        </p:grpSpPr>
        <p:sp>
          <p:nvSpPr>
            <p:cNvPr id="219" name="Oval 218">
              <a:extLst>
                <a:ext uri="{FF2B5EF4-FFF2-40B4-BE49-F238E27FC236}">
                  <a16:creationId xmlns:a16="http://schemas.microsoft.com/office/drawing/2014/main" id="{11216AC7-EEB1-4A88-BB0D-F55F71A33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36D93F05-5317-4B64-9958-4BC83FCA3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3DB0B10-6E16-4223-929C-B54E76836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104D9FA3-5945-4633-A1DC-8240260C10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42B8E59F-FE2E-4D33-AD82-6496826C6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38C33DBE-C9D7-4333-9D99-7E6CB4429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57" descr="Diagram&#10;&#10;Description automatically generated">
            <a:extLst>
              <a:ext uri="{FF2B5EF4-FFF2-40B4-BE49-F238E27FC236}">
                <a16:creationId xmlns:a16="http://schemas.microsoft.com/office/drawing/2014/main" id="{477FEAE4-A19D-4913-561B-C0F9A95DD3B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7076" r="22922" b="-5"/>
          <a:stretch/>
        </p:blipFill>
        <p:spPr>
          <a:xfrm>
            <a:off x="7181865" y="262975"/>
            <a:ext cx="3486122" cy="348612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215" name="Graphic 225">
            <a:extLst>
              <a:ext uri="{FF2B5EF4-FFF2-40B4-BE49-F238E27FC236}">
                <a16:creationId xmlns:a16="http://schemas.microsoft.com/office/drawing/2014/main" id="{2DC0F69C-B2BA-43F0-9DEB-47089F1A83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8963" r="52721" b="17441"/>
          <a:stretch/>
        </p:blipFill>
        <p:spPr>
          <a:xfrm>
            <a:off x="10854666" y="1087308"/>
            <a:ext cx="1334286" cy="2962082"/>
          </a:xfrm>
          <a:prstGeom prst="rect">
            <a:avLst/>
          </a:prstGeom>
        </p:spPr>
      </p:pic>
      <p:pic>
        <p:nvPicPr>
          <p:cNvPr id="5" name="Picture 5" descr="Diagram&#10;&#10;Description automatically generated">
            <a:extLst>
              <a:ext uri="{FF2B5EF4-FFF2-40B4-BE49-F238E27FC236}">
                <a16:creationId xmlns:a16="http://schemas.microsoft.com/office/drawing/2014/main" id="{897F3698-708E-4CBB-CC0A-132A85CE24E0}"/>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27269" r="24540"/>
          <a:stretch/>
        </p:blipFill>
        <p:spPr>
          <a:xfrm>
            <a:off x="9148852" y="3890061"/>
            <a:ext cx="3043153" cy="2967943"/>
          </a:xfrm>
          <a:custGeom>
            <a:avLst/>
            <a:gdLst/>
            <a:ahLst/>
            <a:cxnLst/>
            <a:rect l="l" t="t" r="r" b="b"/>
            <a:pathLst>
              <a:path w="3043153" h="2967943">
                <a:moveTo>
                  <a:pt x="1773859" y="0"/>
                </a:moveTo>
                <a:cubicBezTo>
                  <a:pt x="2263696" y="0"/>
                  <a:pt x="2707161" y="198546"/>
                  <a:pt x="3028166" y="519551"/>
                </a:cubicBezTo>
                <a:lnTo>
                  <a:pt x="3043153" y="536041"/>
                </a:lnTo>
                <a:lnTo>
                  <a:pt x="3043153" y="2967943"/>
                </a:lnTo>
                <a:lnTo>
                  <a:pt x="464817" y="2967943"/>
                </a:lnTo>
                <a:lnTo>
                  <a:pt x="405063" y="2902197"/>
                </a:lnTo>
                <a:cubicBezTo>
                  <a:pt x="152012" y="2595570"/>
                  <a:pt x="0" y="2202466"/>
                  <a:pt x="0" y="1773859"/>
                </a:cubicBezTo>
                <a:cubicBezTo>
                  <a:pt x="0" y="794184"/>
                  <a:pt x="794184" y="0"/>
                  <a:pt x="1773859" y="0"/>
                </a:cubicBezTo>
                <a:close/>
              </a:path>
            </a:pathLst>
          </a:cu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0E5F-4E5D-4567-B429-4358529E231C}"/>
              </a:ext>
            </a:extLst>
          </p:cNvPr>
          <p:cNvSpPr>
            <a:spLocks noGrp="1"/>
          </p:cNvSpPr>
          <p:nvPr>
            <p:ph type="title"/>
          </p:nvPr>
        </p:nvSpPr>
        <p:spPr>
          <a:xfrm>
            <a:off x="0" y="-165787"/>
            <a:ext cx="12535535" cy="1344613"/>
          </a:xfrm>
        </p:spPr>
        <p:txBody>
          <a:bodyPr>
            <a:normAutofit/>
          </a:bodyPr>
          <a:lstStyle/>
          <a:p>
            <a:r>
              <a:rPr lang="en-US" dirty="0">
                <a:ea typeface="+mj-lt"/>
                <a:cs typeface="+mj-lt"/>
              </a:rPr>
              <a:t>5. Cost-effectiveness of diagnosis using ML</a:t>
            </a:r>
          </a:p>
        </p:txBody>
      </p:sp>
      <p:sp>
        <p:nvSpPr>
          <p:cNvPr id="3" name="Content Placeholder 2">
            <a:extLst>
              <a:ext uri="{FF2B5EF4-FFF2-40B4-BE49-F238E27FC236}">
                <a16:creationId xmlns:a16="http://schemas.microsoft.com/office/drawing/2014/main" id="{BC07E164-82BA-42D7-91FE-FB411F7F4CAC}"/>
              </a:ext>
            </a:extLst>
          </p:cNvPr>
          <p:cNvSpPr>
            <a:spLocks noGrp="1"/>
          </p:cNvSpPr>
          <p:nvPr>
            <p:ph idx="1"/>
          </p:nvPr>
        </p:nvSpPr>
        <p:spPr>
          <a:xfrm>
            <a:off x="139065" y="867748"/>
            <a:ext cx="11659235" cy="4737716"/>
          </a:xfrm>
        </p:spPr>
        <p:txBody>
          <a:bodyPr vert="horz" lIns="91440" tIns="45720" rIns="91440" bIns="45720" rtlCol="0" anchor="t">
            <a:normAutofit/>
          </a:bodyPr>
          <a:lstStyle/>
          <a:p>
            <a:r>
              <a:rPr lang="en-US" dirty="0">
                <a:ea typeface="+mn-lt"/>
                <a:cs typeface="+mn-lt"/>
              </a:rPr>
              <a:t>Based on a model-based economic evaluation study, it used a hybrid decision tree/microsimulation model to compare the cost-effectiveness of eight strategies of mammography screening for women aged 40–49 (screening beyond age 50 follows existing guidelines) </a:t>
            </a:r>
            <a:r>
              <a:rPr lang="en-US" baseline="30000" dirty="0">
                <a:ea typeface="+mn-lt"/>
                <a:cs typeface="+mn-lt"/>
              </a:rPr>
              <a:t>[23]</a:t>
            </a:r>
            <a:r>
              <a:rPr lang="en-US" dirty="0">
                <a:ea typeface="+mn-lt"/>
                <a:cs typeface="+mn-lt"/>
              </a:rPr>
              <a:t>. </a:t>
            </a:r>
          </a:p>
          <a:p>
            <a:pPr>
              <a:buClr>
                <a:srgbClr val="B1005E"/>
              </a:buClr>
            </a:pPr>
            <a:r>
              <a:rPr lang="en-US" dirty="0">
                <a:ea typeface="+mn-lt"/>
                <a:cs typeface="+mn-lt"/>
              </a:rPr>
              <a:t>Risk prediction using </a:t>
            </a:r>
            <a:r>
              <a:rPr lang="en-US" b="1" dirty="0">
                <a:ea typeface="+mn-lt"/>
                <a:cs typeface="+mn-lt"/>
              </a:rPr>
              <a:t>AI followed by no screening </a:t>
            </a:r>
            <a:r>
              <a:rPr lang="en-US" dirty="0">
                <a:ea typeface="+mn-lt"/>
                <a:cs typeface="+mn-lt"/>
              </a:rPr>
              <a:t>for low-risk women is the </a:t>
            </a:r>
            <a:r>
              <a:rPr lang="en-US" b="1" dirty="0">
                <a:ea typeface="+mn-lt"/>
                <a:cs typeface="+mn-lt"/>
              </a:rPr>
              <a:t>most cost-effective strategy</a:t>
            </a:r>
            <a:r>
              <a:rPr lang="en-US" dirty="0">
                <a:ea typeface="+mn-lt"/>
                <a:cs typeface="+mn-lt"/>
              </a:rPr>
              <a:t> </a:t>
            </a:r>
            <a:r>
              <a:rPr lang="en-US" baseline="30000" dirty="0">
                <a:ea typeface="+mn-lt"/>
                <a:cs typeface="+mn-lt"/>
              </a:rPr>
              <a:t>[23]</a:t>
            </a:r>
            <a:r>
              <a:rPr lang="en-US" dirty="0">
                <a:ea typeface="+mn-lt"/>
                <a:cs typeface="+mn-lt"/>
              </a:rPr>
              <a:t>.</a:t>
            </a:r>
          </a:p>
        </p:txBody>
      </p:sp>
      <p:graphicFrame>
        <p:nvGraphicFramePr>
          <p:cNvPr id="5" name="Table 4">
            <a:extLst>
              <a:ext uri="{FF2B5EF4-FFF2-40B4-BE49-F238E27FC236}">
                <a16:creationId xmlns:a16="http://schemas.microsoft.com/office/drawing/2014/main" id="{17B351EA-2D4A-8E3B-EB97-17AAEE73B2F8}"/>
              </a:ext>
            </a:extLst>
          </p:cNvPr>
          <p:cNvGraphicFramePr>
            <a:graphicFrameLocks noGrp="1"/>
          </p:cNvGraphicFramePr>
          <p:nvPr>
            <p:extLst>
              <p:ext uri="{D42A27DB-BD31-4B8C-83A1-F6EECF244321}">
                <p14:modId xmlns:p14="http://schemas.microsoft.com/office/powerpoint/2010/main" val="2434739982"/>
              </p:ext>
            </p:extLst>
          </p:nvPr>
        </p:nvGraphicFramePr>
        <p:xfrm>
          <a:off x="80788" y="2212361"/>
          <a:ext cx="12030424" cy="4166406"/>
        </p:xfrm>
        <a:graphic>
          <a:graphicData uri="http://schemas.openxmlformats.org/drawingml/2006/table">
            <a:tbl>
              <a:tblPr firstRow="1" bandRow="1">
                <a:tableStyleId>{5C22544A-7EE6-4342-B048-85BDC9FD1C3A}</a:tableStyleId>
              </a:tblPr>
              <a:tblGrid>
                <a:gridCol w="1718632">
                  <a:extLst>
                    <a:ext uri="{9D8B030D-6E8A-4147-A177-3AD203B41FA5}">
                      <a16:colId xmlns:a16="http://schemas.microsoft.com/office/drawing/2014/main" val="4253899546"/>
                    </a:ext>
                  </a:extLst>
                </a:gridCol>
                <a:gridCol w="1718632">
                  <a:extLst>
                    <a:ext uri="{9D8B030D-6E8A-4147-A177-3AD203B41FA5}">
                      <a16:colId xmlns:a16="http://schemas.microsoft.com/office/drawing/2014/main" val="3410781473"/>
                    </a:ext>
                  </a:extLst>
                </a:gridCol>
                <a:gridCol w="1718632">
                  <a:extLst>
                    <a:ext uri="{9D8B030D-6E8A-4147-A177-3AD203B41FA5}">
                      <a16:colId xmlns:a16="http://schemas.microsoft.com/office/drawing/2014/main" val="3575357365"/>
                    </a:ext>
                  </a:extLst>
                </a:gridCol>
                <a:gridCol w="1718632">
                  <a:extLst>
                    <a:ext uri="{9D8B030D-6E8A-4147-A177-3AD203B41FA5}">
                      <a16:colId xmlns:a16="http://schemas.microsoft.com/office/drawing/2014/main" val="2134691790"/>
                    </a:ext>
                  </a:extLst>
                </a:gridCol>
                <a:gridCol w="1718632">
                  <a:extLst>
                    <a:ext uri="{9D8B030D-6E8A-4147-A177-3AD203B41FA5}">
                      <a16:colId xmlns:a16="http://schemas.microsoft.com/office/drawing/2014/main" val="723781025"/>
                    </a:ext>
                  </a:extLst>
                </a:gridCol>
                <a:gridCol w="1718632">
                  <a:extLst>
                    <a:ext uri="{9D8B030D-6E8A-4147-A177-3AD203B41FA5}">
                      <a16:colId xmlns:a16="http://schemas.microsoft.com/office/drawing/2014/main" val="556798477"/>
                    </a:ext>
                  </a:extLst>
                </a:gridCol>
                <a:gridCol w="1718632">
                  <a:extLst>
                    <a:ext uri="{9D8B030D-6E8A-4147-A177-3AD203B41FA5}">
                      <a16:colId xmlns:a16="http://schemas.microsoft.com/office/drawing/2014/main" val="3654277355"/>
                    </a:ext>
                  </a:extLst>
                </a:gridCol>
              </a:tblGrid>
              <a:tr h="1240326">
                <a:tc>
                  <a:txBody>
                    <a:bodyPr/>
                    <a:lstStyle/>
                    <a:p>
                      <a:pPr algn="l" fontAlgn="t"/>
                      <a:r>
                        <a:rPr lang="en-US" dirty="0">
                          <a:effectLst/>
                        </a:rPr>
                        <a:t>Strategy</a:t>
                      </a:r>
                    </a:p>
                  </a:txBody>
                  <a:tcPr marL="57150" marR="57150" marT="57150" marB="57150"/>
                </a:tc>
                <a:tc>
                  <a:txBody>
                    <a:bodyPr/>
                    <a:lstStyle/>
                    <a:p>
                      <a:pPr algn="l" fontAlgn="t"/>
                      <a:r>
                        <a:rPr lang="en-US" dirty="0">
                          <a:effectLst/>
                        </a:rPr>
                        <a:t>Cost (in 1000 $)</a:t>
                      </a:r>
                    </a:p>
                  </a:txBody>
                  <a:tcPr marL="57150" marR="57150" marT="57150" marB="57150"/>
                </a:tc>
                <a:tc>
                  <a:txBody>
                    <a:bodyPr/>
                    <a:lstStyle/>
                    <a:p>
                      <a:pPr algn="l" fontAlgn="t"/>
                      <a:r>
                        <a:rPr lang="en-US" dirty="0">
                          <a:effectLst/>
                        </a:rPr>
                        <a:t>Effectiveness (in QALYs)</a:t>
                      </a:r>
                    </a:p>
                  </a:txBody>
                  <a:tcPr marL="57150" marR="57150" marT="57150" marB="57150"/>
                </a:tc>
                <a:tc>
                  <a:txBody>
                    <a:bodyPr/>
                    <a:lstStyle/>
                    <a:p>
                      <a:pPr algn="l" fontAlgn="t"/>
                      <a:r>
                        <a:rPr lang="en-US" dirty="0">
                          <a:effectLst/>
                        </a:rPr>
                        <a:t>No. (%) of true high risk women classified as high risk</a:t>
                      </a:r>
                    </a:p>
                  </a:txBody>
                  <a:tcPr marL="57150" marR="57150" marT="57150" marB="57150"/>
                </a:tc>
                <a:tc>
                  <a:txBody>
                    <a:bodyPr/>
                    <a:lstStyle/>
                    <a:p>
                      <a:pPr algn="l" fontAlgn="t"/>
                      <a:r>
                        <a:rPr lang="en-US" dirty="0">
                          <a:effectLst/>
                        </a:rPr>
                        <a:t>No. (%) of true low risk women classified as low risk</a:t>
                      </a:r>
                    </a:p>
                  </a:txBody>
                  <a:tcPr marL="57150" marR="57150" marT="57150" marB="57150"/>
                </a:tc>
                <a:tc>
                  <a:txBody>
                    <a:bodyPr/>
                    <a:lstStyle/>
                    <a:p>
                      <a:pPr algn="l" fontAlgn="t"/>
                      <a:r>
                        <a:rPr lang="en-US" dirty="0">
                          <a:effectLst/>
                        </a:rPr>
                        <a:t>No. of breast cancer deaths (per 100,000 women)</a:t>
                      </a:r>
                    </a:p>
                  </a:txBody>
                  <a:tcPr marL="57150" marR="57150" marT="57150" marB="57150"/>
                </a:tc>
                <a:tc>
                  <a:txBody>
                    <a:bodyPr/>
                    <a:lstStyle/>
                    <a:p>
                      <a:pPr algn="l" fontAlgn="t"/>
                      <a:r>
                        <a:rPr lang="en-US" dirty="0">
                          <a:effectLst/>
                        </a:rPr>
                        <a:t>No. of false positive diagnoses (per 100,000 women)</a:t>
                      </a:r>
                    </a:p>
                  </a:txBody>
                  <a:tcPr marL="57150" marR="57150" marT="57150" marB="57150"/>
                </a:tc>
                <a:extLst>
                  <a:ext uri="{0D108BD9-81ED-4DB2-BD59-A6C34878D82A}">
                    <a16:rowId xmlns:a16="http://schemas.microsoft.com/office/drawing/2014/main" val="3394439738"/>
                  </a:ext>
                </a:extLst>
              </a:tr>
              <a:tr h="273406">
                <a:tc>
                  <a:txBody>
                    <a:bodyPr/>
                    <a:lstStyle/>
                    <a:p>
                      <a:pPr fontAlgn="t"/>
                      <a:r>
                        <a:rPr lang="en-US" dirty="0">
                          <a:effectLst/>
                        </a:rPr>
                        <a:t>No screening (No ML(AI))</a:t>
                      </a:r>
                    </a:p>
                  </a:txBody>
                  <a:tcPr marL="57150" marR="57150" marT="57150" marB="57150"/>
                </a:tc>
                <a:tc>
                  <a:txBody>
                    <a:bodyPr/>
                    <a:lstStyle/>
                    <a:p>
                      <a:pPr fontAlgn="t"/>
                      <a:r>
                        <a:rPr lang="en-US" dirty="0">
                          <a:effectLst/>
                        </a:rPr>
                        <a:t>1,745,808</a:t>
                      </a:r>
                    </a:p>
                  </a:txBody>
                  <a:tcPr marL="57150" marR="57150" marT="57150" marB="57150"/>
                </a:tc>
                <a:tc>
                  <a:txBody>
                    <a:bodyPr/>
                    <a:lstStyle/>
                    <a:p>
                      <a:pPr fontAlgn="t"/>
                      <a:r>
                        <a:rPr lang="en-US" dirty="0">
                          <a:effectLst/>
                        </a:rPr>
                        <a:t>1,976,720</a:t>
                      </a:r>
                    </a:p>
                  </a:txBody>
                  <a:tcPr marL="57150" marR="57150" marT="57150" marB="57150"/>
                </a:tc>
                <a:tc>
                  <a:txBody>
                    <a:bodyPr/>
                    <a:lstStyle/>
                    <a:p>
                      <a:pPr fontAlgn="t"/>
                      <a:r>
                        <a:rPr lang="en-US" dirty="0">
                          <a:effectLst/>
                        </a:rPr>
                        <a:t>–</a:t>
                      </a:r>
                    </a:p>
                  </a:txBody>
                  <a:tcPr marL="57150" marR="57150" marT="57150" marB="57150"/>
                </a:tc>
                <a:tc>
                  <a:txBody>
                    <a:bodyPr/>
                    <a:lstStyle/>
                    <a:p>
                      <a:pPr fontAlgn="t"/>
                      <a:r>
                        <a:rPr lang="en-US" dirty="0">
                          <a:effectLst/>
                        </a:rPr>
                        <a:t>–</a:t>
                      </a:r>
                    </a:p>
                  </a:txBody>
                  <a:tcPr marL="57150" marR="57150" marT="57150" marB="57150"/>
                </a:tc>
                <a:tc>
                  <a:txBody>
                    <a:bodyPr/>
                    <a:lstStyle/>
                    <a:p>
                      <a:pPr fontAlgn="t"/>
                      <a:r>
                        <a:rPr lang="en-US" dirty="0">
                          <a:effectLst/>
                        </a:rPr>
                        <a:t>3367</a:t>
                      </a:r>
                    </a:p>
                  </a:txBody>
                  <a:tcPr marL="57150" marR="57150" marT="57150" marB="57150"/>
                </a:tc>
                <a:tc>
                  <a:txBody>
                    <a:bodyPr/>
                    <a:lstStyle/>
                    <a:p>
                      <a:pPr fontAlgn="t"/>
                      <a:r>
                        <a:rPr lang="en-US" dirty="0">
                          <a:effectLst/>
                        </a:rPr>
                        <a:t>0</a:t>
                      </a:r>
                    </a:p>
                  </a:txBody>
                  <a:tcPr marL="57150" marR="57150" marT="57150" marB="57150"/>
                </a:tc>
                <a:extLst>
                  <a:ext uri="{0D108BD9-81ED-4DB2-BD59-A6C34878D82A}">
                    <a16:rowId xmlns:a16="http://schemas.microsoft.com/office/drawing/2014/main" val="427309063"/>
                  </a:ext>
                </a:extLst>
              </a:tr>
              <a:tr h="660175">
                <a:tc>
                  <a:txBody>
                    <a:bodyPr/>
                    <a:lstStyle/>
                    <a:p>
                      <a:pPr fontAlgn="t"/>
                      <a:r>
                        <a:rPr lang="en-US" dirty="0">
                          <a:solidFill>
                            <a:schemeClr val="bg2"/>
                          </a:solidFill>
                          <a:effectLst/>
                        </a:rPr>
                        <a:t>AI + no screening for low risk</a:t>
                      </a:r>
                    </a:p>
                  </a:txBody>
                  <a:tcPr marL="57150" marR="57150" marT="57150" marB="57150">
                    <a:solidFill>
                      <a:srgbClr val="C00000"/>
                    </a:solidFill>
                  </a:tcPr>
                </a:tc>
                <a:tc>
                  <a:txBody>
                    <a:bodyPr/>
                    <a:lstStyle/>
                    <a:p>
                      <a:pPr fontAlgn="t"/>
                      <a:r>
                        <a:rPr lang="en-US" dirty="0">
                          <a:solidFill>
                            <a:schemeClr val="bg2"/>
                          </a:solidFill>
                          <a:effectLst/>
                        </a:rPr>
                        <a:t>1,843,441</a:t>
                      </a:r>
                    </a:p>
                  </a:txBody>
                  <a:tcPr marL="57150" marR="57150" marT="57150" marB="57150">
                    <a:solidFill>
                      <a:srgbClr val="C00000"/>
                    </a:solidFill>
                  </a:tcPr>
                </a:tc>
                <a:tc>
                  <a:txBody>
                    <a:bodyPr/>
                    <a:lstStyle/>
                    <a:p>
                      <a:pPr fontAlgn="t"/>
                      <a:r>
                        <a:rPr lang="en-US" dirty="0">
                          <a:solidFill>
                            <a:schemeClr val="bg2"/>
                          </a:solidFill>
                          <a:effectLst/>
                        </a:rPr>
                        <a:t>1,980,830</a:t>
                      </a:r>
                    </a:p>
                  </a:txBody>
                  <a:tcPr marL="57150" marR="57150" marT="57150" marB="57150">
                    <a:solidFill>
                      <a:srgbClr val="C00000"/>
                    </a:solidFill>
                  </a:tcPr>
                </a:tc>
                <a:tc>
                  <a:txBody>
                    <a:bodyPr/>
                    <a:lstStyle/>
                    <a:p>
                      <a:pPr fontAlgn="t"/>
                      <a:r>
                        <a:rPr lang="en-US" dirty="0">
                          <a:solidFill>
                            <a:schemeClr val="bg2"/>
                          </a:solidFill>
                          <a:effectLst/>
                        </a:rPr>
                        <a:t>24,525 (57.0)</a:t>
                      </a:r>
                    </a:p>
                  </a:txBody>
                  <a:tcPr marL="57150" marR="57150" marT="57150" marB="57150">
                    <a:solidFill>
                      <a:srgbClr val="C00000"/>
                    </a:solidFill>
                  </a:tcPr>
                </a:tc>
                <a:tc>
                  <a:txBody>
                    <a:bodyPr/>
                    <a:lstStyle/>
                    <a:p>
                      <a:pPr fontAlgn="t"/>
                      <a:r>
                        <a:rPr lang="en-US" dirty="0">
                          <a:solidFill>
                            <a:schemeClr val="bg2"/>
                          </a:solidFill>
                          <a:effectLst/>
                        </a:rPr>
                        <a:t>49,122 (87.0)</a:t>
                      </a:r>
                    </a:p>
                  </a:txBody>
                  <a:tcPr marL="57150" marR="57150" marT="57150" marB="57150">
                    <a:solidFill>
                      <a:srgbClr val="C00000"/>
                    </a:solidFill>
                  </a:tcPr>
                </a:tc>
                <a:tc>
                  <a:txBody>
                    <a:bodyPr/>
                    <a:lstStyle/>
                    <a:p>
                      <a:pPr fontAlgn="t"/>
                      <a:r>
                        <a:rPr lang="en-US" dirty="0">
                          <a:solidFill>
                            <a:schemeClr val="bg2"/>
                          </a:solidFill>
                          <a:effectLst/>
                        </a:rPr>
                        <a:t>2956</a:t>
                      </a:r>
                    </a:p>
                  </a:txBody>
                  <a:tcPr marL="57150" marR="57150" marT="57150" marB="57150">
                    <a:solidFill>
                      <a:srgbClr val="C00000"/>
                    </a:solidFill>
                  </a:tcPr>
                </a:tc>
                <a:tc>
                  <a:txBody>
                    <a:bodyPr/>
                    <a:lstStyle/>
                    <a:p>
                      <a:pPr fontAlgn="t"/>
                      <a:r>
                        <a:rPr lang="en-US" dirty="0">
                          <a:solidFill>
                            <a:schemeClr val="bg2"/>
                          </a:solidFill>
                          <a:effectLst/>
                        </a:rPr>
                        <a:t>141,339</a:t>
                      </a:r>
                    </a:p>
                  </a:txBody>
                  <a:tcPr marL="57150" marR="57150" marT="57150" marB="57150">
                    <a:solidFill>
                      <a:srgbClr val="C00000"/>
                    </a:solidFill>
                  </a:tcPr>
                </a:tc>
                <a:extLst>
                  <a:ext uri="{0D108BD9-81ED-4DB2-BD59-A6C34878D82A}">
                    <a16:rowId xmlns:a16="http://schemas.microsoft.com/office/drawing/2014/main" val="3983232551"/>
                  </a:ext>
                </a:extLst>
              </a:tr>
              <a:tr h="660175">
                <a:tc>
                  <a:txBody>
                    <a:bodyPr/>
                    <a:lstStyle/>
                    <a:p>
                      <a:pPr fontAlgn="t"/>
                      <a:r>
                        <a:rPr lang="en-US" dirty="0">
                          <a:effectLst/>
                        </a:rPr>
                        <a:t>AI + biennial screening for low risk</a:t>
                      </a:r>
                    </a:p>
                  </a:txBody>
                  <a:tcPr marL="57150" marR="57150" marT="57150" marB="57150"/>
                </a:tc>
                <a:tc>
                  <a:txBody>
                    <a:bodyPr/>
                    <a:lstStyle/>
                    <a:p>
                      <a:pPr fontAlgn="t"/>
                      <a:r>
                        <a:rPr lang="en-US" dirty="0">
                          <a:effectLst/>
                        </a:rPr>
                        <a:t>1,910,153</a:t>
                      </a:r>
                    </a:p>
                  </a:txBody>
                  <a:tcPr marL="57150" marR="57150" marT="57150" marB="57150"/>
                </a:tc>
                <a:tc>
                  <a:txBody>
                    <a:bodyPr/>
                    <a:lstStyle/>
                    <a:p>
                      <a:pPr fontAlgn="t"/>
                      <a:r>
                        <a:rPr lang="en-US" dirty="0">
                          <a:effectLst/>
                        </a:rPr>
                        <a:t>1,978,604</a:t>
                      </a:r>
                    </a:p>
                  </a:txBody>
                  <a:tcPr marL="57150" marR="57150" marT="57150" marB="57150"/>
                </a:tc>
                <a:tc>
                  <a:txBody>
                    <a:bodyPr/>
                    <a:lstStyle/>
                    <a:p>
                      <a:pPr fontAlgn="t"/>
                      <a:r>
                        <a:rPr lang="en-US" dirty="0">
                          <a:effectLst/>
                        </a:rPr>
                        <a:t>24,525 (57.0)</a:t>
                      </a:r>
                    </a:p>
                  </a:txBody>
                  <a:tcPr marL="57150" marR="57150" marT="57150" marB="57150"/>
                </a:tc>
                <a:tc>
                  <a:txBody>
                    <a:bodyPr/>
                    <a:lstStyle/>
                    <a:p>
                      <a:pPr fontAlgn="t"/>
                      <a:r>
                        <a:rPr lang="en-US" dirty="0">
                          <a:effectLst/>
                        </a:rPr>
                        <a:t>49,122 (87.0)</a:t>
                      </a:r>
                    </a:p>
                  </a:txBody>
                  <a:tcPr marL="57150" marR="57150" marT="57150" marB="57150"/>
                </a:tc>
                <a:tc>
                  <a:txBody>
                    <a:bodyPr/>
                    <a:lstStyle/>
                    <a:p>
                      <a:pPr fontAlgn="t"/>
                      <a:r>
                        <a:rPr lang="en-US" dirty="0">
                          <a:effectLst/>
                        </a:rPr>
                        <a:t>2903</a:t>
                      </a:r>
                    </a:p>
                  </a:txBody>
                  <a:tcPr marL="57150" marR="57150" marT="57150" marB="57150"/>
                </a:tc>
                <a:tc>
                  <a:txBody>
                    <a:bodyPr/>
                    <a:lstStyle/>
                    <a:p>
                      <a:pPr fontAlgn="t"/>
                      <a:r>
                        <a:rPr lang="en-US" dirty="0">
                          <a:effectLst/>
                        </a:rPr>
                        <a:t>180,163</a:t>
                      </a:r>
                    </a:p>
                  </a:txBody>
                  <a:tcPr marL="57150" marR="57150" marT="57150" marB="57150"/>
                </a:tc>
                <a:extLst>
                  <a:ext uri="{0D108BD9-81ED-4DB2-BD59-A6C34878D82A}">
                    <a16:rowId xmlns:a16="http://schemas.microsoft.com/office/drawing/2014/main" val="4032488129"/>
                  </a:ext>
                </a:extLst>
              </a:tr>
              <a:tr h="660174">
                <a:tc>
                  <a:txBody>
                    <a:bodyPr/>
                    <a:lstStyle/>
                    <a:p>
                      <a:pPr lvl="0" algn="l">
                        <a:buNone/>
                      </a:pPr>
                      <a:r>
                        <a:rPr lang="en-US" dirty="0">
                          <a:effectLst/>
                        </a:rPr>
                        <a:t>Annual screening for all</a:t>
                      </a:r>
                      <a:endParaRPr lang="en-US" dirty="0"/>
                    </a:p>
                  </a:txBody>
                  <a:tcPr marL="57150" marR="57150" marT="57150" marB="57150"/>
                </a:tc>
                <a:tc>
                  <a:txBody>
                    <a:bodyPr/>
                    <a:lstStyle/>
                    <a:p>
                      <a:pPr lvl="0" algn="l">
                        <a:buNone/>
                      </a:pPr>
                      <a:r>
                        <a:rPr lang="en-US" dirty="0">
                          <a:effectLst/>
                        </a:rPr>
                        <a:t>2,022,120</a:t>
                      </a:r>
                      <a:endParaRPr lang="en-US" dirty="0"/>
                    </a:p>
                  </a:txBody>
                  <a:tcPr marL="57150" marR="57150" marT="57150" marB="57150"/>
                </a:tc>
                <a:tc>
                  <a:txBody>
                    <a:bodyPr/>
                    <a:lstStyle/>
                    <a:p>
                      <a:pPr lvl="0" algn="l">
                        <a:buNone/>
                      </a:pPr>
                      <a:r>
                        <a:rPr lang="en-US" dirty="0">
                          <a:effectLst/>
                        </a:rPr>
                        <a:t>1,978,717</a:t>
                      </a:r>
                      <a:endParaRPr lang="en-US" dirty="0"/>
                    </a:p>
                  </a:txBody>
                  <a:tcPr marL="57150" marR="57150" marT="57150" marB="57150"/>
                </a:tc>
                <a:tc>
                  <a:txBody>
                    <a:bodyPr/>
                    <a:lstStyle/>
                    <a:p>
                      <a:pPr lvl="0" algn="l">
                        <a:buNone/>
                      </a:pPr>
                      <a:r>
                        <a:rPr lang="en-US" dirty="0">
                          <a:effectLst/>
                        </a:rPr>
                        <a:t>–</a:t>
                      </a:r>
                      <a:endParaRPr lang="en-US" dirty="0"/>
                    </a:p>
                  </a:txBody>
                  <a:tcPr marL="57150" marR="57150" marT="57150" marB="57150"/>
                </a:tc>
                <a:tc>
                  <a:txBody>
                    <a:bodyPr/>
                    <a:lstStyle/>
                    <a:p>
                      <a:pPr lvl="0" algn="l">
                        <a:buNone/>
                      </a:pPr>
                      <a:r>
                        <a:rPr lang="en-US" dirty="0">
                          <a:effectLst/>
                        </a:rPr>
                        <a:t>–</a:t>
                      </a:r>
                      <a:endParaRPr lang="en-US" dirty="0"/>
                    </a:p>
                  </a:txBody>
                  <a:tcPr marL="57150" marR="57150" marT="57150" marB="57150"/>
                </a:tc>
                <a:tc>
                  <a:txBody>
                    <a:bodyPr/>
                    <a:lstStyle/>
                    <a:p>
                      <a:pPr lvl="0" algn="l">
                        <a:buNone/>
                      </a:pPr>
                      <a:r>
                        <a:rPr lang="en-US" dirty="0">
                          <a:effectLst/>
                        </a:rPr>
                        <a:t>2778</a:t>
                      </a:r>
                      <a:endParaRPr lang="en-US" dirty="0"/>
                    </a:p>
                  </a:txBody>
                  <a:tcPr marL="57150" marR="57150" marT="57150" marB="57150"/>
                </a:tc>
                <a:tc>
                  <a:txBody>
                    <a:bodyPr/>
                    <a:lstStyle/>
                    <a:p>
                      <a:pPr lvl="0" algn="l">
                        <a:buNone/>
                      </a:pPr>
                      <a:r>
                        <a:rPr lang="en-US" dirty="0">
                          <a:effectLst/>
                        </a:rPr>
                        <a:t>290,325</a:t>
                      </a:r>
                      <a:endParaRPr lang="en-US" dirty="0"/>
                    </a:p>
                  </a:txBody>
                  <a:tcPr marL="57150" marR="57150" marT="57150" marB="57150"/>
                </a:tc>
                <a:extLst>
                  <a:ext uri="{0D108BD9-81ED-4DB2-BD59-A6C34878D82A}">
                    <a16:rowId xmlns:a16="http://schemas.microsoft.com/office/drawing/2014/main" val="2319998029"/>
                  </a:ext>
                </a:extLst>
              </a:tr>
            </a:tbl>
          </a:graphicData>
        </a:graphic>
      </p:graphicFrame>
      <p:sp>
        <p:nvSpPr>
          <p:cNvPr id="6" name="TextBox 5">
            <a:extLst>
              <a:ext uri="{FF2B5EF4-FFF2-40B4-BE49-F238E27FC236}">
                <a16:creationId xmlns:a16="http://schemas.microsoft.com/office/drawing/2014/main" id="{2E9C951A-71B7-87CA-9608-89D621BE5B05}"/>
              </a:ext>
            </a:extLst>
          </p:cNvPr>
          <p:cNvSpPr txBox="1"/>
          <p:nvPr/>
        </p:nvSpPr>
        <p:spPr>
          <a:xfrm>
            <a:off x="0" y="6486525"/>
            <a:ext cx="111061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333333"/>
                </a:solidFill>
                <a:latin typeface="Georgia"/>
              </a:rPr>
              <a:t>All costs are in 2020 US dollars ($). Costs and effectiveness are calculated per 100,000 women.</a:t>
            </a:r>
            <a:endParaRPr lang="en-US" sz="1600" dirty="0">
              <a:cs typeface="Calibri"/>
            </a:endParaRPr>
          </a:p>
        </p:txBody>
      </p:sp>
    </p:spTree>
    <p:extLst>
      <p:ext uri="{BB962C8B-B14F-4D97-AF65-F5344CB8AC3E}">
        <p14:creationId xmlns:p14="http://schemas.microsoft.com/office/powerpoint/2010/main" val="3207069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D25D55A-A9B7-D732-CE56-E5D0C3E81233}"/>
              </a:ext>
            </a:extLst>
          </p:cNvPr>
          <p:cNvGraphicFramePr>
            <a:graphicFrameLocks noGrp="1"/>
          </p:cNvGraphicFramePr>
          <p:nvPr>
            <p:ph idx="1"/>
            <p:extLst>
              <p:ext uri="{D42A27DB-BD31-4B8C-83A1-F6EECF244321}">
                <p14:modId xmlns:p14="http://schemas.microsoft.com/office/powerpoint/2010/main" val="3921383132"/>
              </p:ext>
            </p:extLst>
          </p:nvPr>
        </p:nvGraphicFramePr>
        <p:xfrm>
          <a:off x="381000" y="1567542"/>
          <a:ext cx="11549142" cy="5029812"/>
        </p:xfrm>
        <a:graphic>
          <a:graphicData uri="http://schemas.openxmlformats.org/drawingml/2006/table">
            <a:tbl>
              <a:tblPr firstRow="1" bandRow="1">
                <a:tableStyleId>{5C22544A-7EE6-4342-B048-85BDC9FD1C3A}</a:tableStyleId>
              </a:tblPr>
              <a:tblGrid>
                <a:gridCol w="1924857">
                  <a:extLst>
                    <a:ext uri="{9D8B030D-6E8A-4147-A177-3AD203B41FA5}">
                      <a16:colId xmlns:a16="http://schemas.microsoft.com/office/drawing/2014/main" val="4046286536"/>
                    </a:ext>
                  </a:extLst>
                </a:gridCol>
                <a:gridCol w="1924857">
                  <a:extLst>
                    <a:ext uri="{9D8B030D-6E8A-4147-A177-3AD203B41FA5}">
                      <a16:colId xmlns:a16="http://schemas.microsoft.com/office/drawing/2014/main" val="857544508"/>
                    </a:ext>
                  </a:extLst>
                </a:gridCol>
                <a:gridCol w="1924857">
                  <a:extLst>
                    <a:ext uri="{9D8B030D-6E8A-4147-A177-3AD203B41FA5}">
                      <a16:colId xmlns:a16="http://schemas.microsoft.com/office/drawing/2014/main" val="2362312892"/>
                    </a:ext>
                  </a:extLst>
                </a:gridCol>
                <a:gridCol w="1924857">
                  <a:extLst>
                    <a:ext uri="{9D8B030D-6E8A-4147-A177-3AD203B41FA5}">
                      <a16:colId xmlns:a16="http://schemas.microsoft.com/office/drawing/2014/main" val="4168690804"/>
                    </a:ext>
                  </a:extLst>
                </a:gridCol>
                <a:gridCol w="1924857">
                  <a:extLst>
                    <a:ext uri="{9D8B030D-6E8A-4147-A177-3AD203B41FA5}">
                      <a16:colId xmlns:a16="http://schemas.microsoft.com/office/drawing/2014/main" val="4062461698"/>
                    </a:ext>
                  </a:extLst>
                </a:gridCol>
                <a:gridCol w="1924857">
                  <a:extLst>
                    <a:ext uri="{9D8B030D-6E8A-4147-A177-3AD203B41FA5}">
                      <a16:colId xmlns:a16="http://schemas.microsoft.com/office/drawing/2014/main" val="2557413453"/>
                    </a:ext>
                  </a:extLst>
                </a:gridCol>
              </a:tblGrid>
              <a:tr h="732132">
                <a:tc>
                  <a:txBody>
                    <a:bodyPr/>
                    <a:lstStyle/>
                    <a:p>
                      <a:pPr algn="l" fontAlgn="auto"/>
                      <a:r>
                        <a:rPr lang="en-US" dirty="0">
                          <a:effectLst/>
                        </a:rPr>
                        <a:t>First Author, Year</a:t>
                      </a:r>
                      <a:endParaRPr lang="en-US" b="1" dirty="0">
                        <a:effectLst/>
                      </a:endParaRPr>
                    </a:p>
                  </a:txBody>
                  <a:tcPr anchor="ctr"/>
                </a:tc>
                <a:tc>
                  <a:txBody>
                    <a:bodyPr/>
                    <a:lstStyle/>
                    <a:p>
                      <a:pPr algn="l" fontAlgn="auto"/>
                      <a:r>
                        <a:rPr lang="en-US" dirty="0">
                          <a:effectLst/>
                        </a:rPr>
                        <a:t>Size of Dataset (n)</a:t>
                      </a:r>
                      <a:endParaRPr lang="en-US" b="1" dirty="0">
                        <a:effectLst/>
                      </a:endParaRPr>
                    </a:p>
                  </a:txBody>
                  <a:tcPr anchor="ctr"/>
                </a:tc>
                <a:tc>
                  <a:txBody>
                    <a:bodyPr/>
                    <a:lstStyle/>
                    <a:p>
                      <a:pPr algn="l" fontAlgn="auto"/>
                      <a:r>
                        <a:rPr lang="en-US" dirty="0">
                          <a:effectLst/>
                        </a:rPr>
                        <a:t>Dataset</a:t>
                      </a:r>
                      <a:endParaRPr lang="en-US" b="1" dirty="0">
                        <a:effectLst/>
                      </a:endParaRPr>
                    </a:p>
                  </a:txBody>
                  <a:tcPr anchor="ctr"/>
                </a:tc>
                <a:tc>
                  <a:txBody>
                    <a:bodyPr/>
                    <a:lstStyle/>
                    <a:p>
                      <a:pPr algn="l" fontAlgn="auto"/>
                      <a:r>
                        <a:rPr lang="en-US" dirty="0">
                          <a:effectLst/>
                        </a:rPr>
                        <a:t>Machine Learning Algorithms</a:t>
                      </a:r>
                      <a:endParaRPr lang="en-US" b="1" dirty="0">
                        <a:effectLst/>
                      </a:endParaRPr>
                    </a:p>
                  </a:txBody>
                  <a:tcPr anchor="ctr"/>
                </a:tc>
                <a:tc>
                  <a:txBody>
                    <a:bodyPr/>
                    <a:lstStyle/>
                    <a:p>
                      <a:pPr algn="l" fontAlgn="auto"/>
                      <a:r>
                        <a:rPr lang="en-US" dirty="0">
                          <a:effectLst/>
                        </a:rPr>
                        <a:t>Accuracy (%)</a:t>
                      </a:r>
                      <a:endParaRPr lang="en-US" b="1" dirty="0">
                        <a:effectLst/>
                      </a:endParaRPr>
                    </a:p>
                  </a:txBody>
                  <a:tcPr anchor="ctr">
                    <a:solidFill>
                      <a:srgbClr val="C00000"/>
                    </a:solidFill>
                  </a:tcPr>
                </a:tc>
                <a:tc>
                  <a:txBody>
                    <a:bodyPr/>
                    <a:lstStyle/>
                    <a:p>
                      <a:pPr algn="l" fontAlgn="auto"/>
                      <a:r>
                        <a:rPr lang="en-US" dirty="0">
                          <a:effectLst/>
                        </a:rPr>
                        <a:t>NOS</a:t>
                      </a:r>
                      <a:endParaRPr lang="en-US" b="1" dirty="0">
                        <a:effectLst/>
                      </a:endParaRPr>
                    </a:p>
                  </a:txBody>
                  <a:tcPr anchor="ctr"/>
                </a:tc>
                <a:extLst>
                  <a:ext uri="{0D108BD9-81ED-4DB2-BD59-A6C34878D82A}">
                    <a16:rowId xmlns:a16="http://schemas.microsoft.com/office/drawing/2014/main" val="1861468626"/>
                  </a:ext>
                </a:extLst>
              </a:tr>
              <a:tr h="1158101">
                <a:tc>
                  <a:txBody>
                    <a:bodyPr/>
                    <a:lstStyle/>
                    <a:p>
                      <a:pPr algn="l" fontAlgn="auto"/>
                      <a:r>
                        <a:rPr lang="en-US" dirty="0">
                          <a:effectLst/>
                        </a:rPr>
                        <a:t>Chang et al., 2003</a:t>
                      </a:r>
                      <a:endParaRPr lang="en-US" b="0" dirty="0">
                        <a:effectLst/>
                      </a:endParaRPr>
                    </a:p>
                  </a:txBody>
                  <a:tcPr anchor="ctr"/>
                </a:tc>
                <a:tc>
                  <a:txBody>
                    <a:bodyPr/>
                    <a:lstStyle/>
                    <a:p>
                      <a:pPr algn="ctr" fontAlgn="auto"/>
                      <a:r>
                        <a:rPr lang="en-US" dirty="0">
                          <a:effectLst/>
                        </a:rPr>
                        <a:t>250</a:t>
                      </a:r>
                      <a:endParaRPr lang="en-US" b="0" dirty="0">
                        <a:effectLst/>
                      </a:endParaRPr>
                    </a:p>
                  </a:txBody>
                  <a:tcPr anchor="ctr"/>
                </a:tc>
                <a:tc>
                  <a:txBody>
                    <a:bodyPr/>
                    <a:lstStyle/>
                    <a:p>
                      <a:pPr algn="l" fontAlgn="auto"/>
                      <a:r>
                        <a:rPr lang="en-US" dirty="0">
                          <a:effectLst/>
                        </a:rPr>
                        <a:t>Primary data (pathologically proved breast tumors)</a:t>
                      </a:r>
                      <a:endParaRPr lang="en-US" b="0" dirty="0">
                        <a:effectLst/>
                      </a:endParaRPr>
                    </a:p>
                  </a:txBody>
                  <a:tcPr anchor="ctr"/>
                </a:tc>
                <a:tc>
                  <a:txBody>
                    <a:bodyPr/>
                    <a:lstStyle/>
                    <a:p>
                      <a:pPr algn="l" fontAlgn="auto"/>
                      <a:r>
                        <a:rPr lang="en-US" dirty="0">
                          <a:effectLst/>
                        </a:rPr>
                        <a:t>Super Vector Machine</a:t>
                      </a:r>
                      <a:endParaRPr lang="en-US" b="0" dirty="0">
                        <a:effectLst/>
                      </a:endParaRPr>
                    </a:p>
                  </a:txBody>
                  <a:tcPr anchor="ctr"/>
                </a:tc>
                <a:tc>
                  <a:txBody>
                    <a:bodyPr/>
                    <a:lstStyle/>
                    <a:p>
                      <a:pPr algn="ctr" fontAlgn="auto"/>
                      <a:r>
                        <a:rPr lang="en-US" dirty="0">
                          <a:solidFill>
                            <a:schemeClr val="bg2"/>
                          </a:solidFill>
                          <a:effectLst/>
                        </a:rPr>
                        <a:t>85.6</a:t>
                      </a:r>
                      <a:endParaRPr lang="en-US" b="0" dirty="0">
                        <a:solidFill>
                          <a:schemeClr val="bg2"/>
                        </a:solidFill>
                        <a:effectLst/>
                      </a:endParaRPr>
                    </a:p>
                  </a:txBody>
                  <a:tcPr anchor="ctr">
                    <a:solidFill>
                      <a:srgbClr val="CC0066"/>
                    </a:solidFill>
                  </a:tcPr>
                </a:tc>
                <a:tc>
                  <a:txBody>
                    <a:bodyPr/>
                    <a:lstStyle/>
                    <a:p>
                      <a:pPr algn="ctr" fontAlgn="auto"/>
                      <a:r>
                        <a:rPr lang="en-US" dirty="0">
                          <a:effectLst/>
                        </a:rPr>
                        <a:t>7</a:t>
                      </a:r>
                      <a:endParaRPr lang="en-US" b="0" dirty="0">
                        <a:effectLst/>
                      </a:endParaRPr>
                    </a:p>
                  </a:txBody>
                  <a:tcPr anchor="ctr"/>
                </a:tc>
                <a:extLst>
                  <a:ext uri="{0D108BD9-81ED-4DB2-BD59-A6C34878D82A}">
                    <a16:rowId xmlns:a16="http://schemas.microsoft.com/office/drawing/2014/main" val="2743419600"/>
                  </a:ext>
                </a:extLst>
              </a:tr>
              <a:tr h="625641">
                <a:tc>
                  <a:txBody>
                    <a:bodyPr/>
                    <a:lstStyle/>
                    <a:p>
                      <a:pPr algn="l" fontAlgn="auto"/>
                      <a:r>
                        <a:rPr lang="en-US" dirty="0">
                          <a:effectLst/>
                        </a:rPr>
                        <a:t>Polat and Gunes, 2007</a:t>
                      </a:r>
                      <a:endParaRPr lang="en-US" b="0" dirty="0">
                        <a:effectLst/>
                      </a:endParaRPr>
                    </a:p>
                  </a:txBody>
                  <a:tcPr anchor="ctr"/>
                </a:tc>
                <a:tc>
                  <a:txBody>
                    <a:bodyPr/>
                    <a:lstStyle/>
                    <a:p>
                      <a:pPr algn="ctr" fontAlgn="auto"/>
                      <a:r>
                        <a:rPr lang="en-US" dirty="0">
                          <a:effectLst/>
                        </a:rPr>
                        <a:t>683</a:t>
                      </a:r>
                      <a:endParaRPr lang="en-US" b="0" dirty="0">
                        <a:effectLst/>
                      </a:endParaRPr>
                    </a:p>
                  </a:txBody>
                  <a:tcPr anchor="ctr"/>
                </a:tc>
                <a:tc>
                  <a:txBody>
                    <a:bodyPr/>
                    <a:lstStyle/>
                    <a:p>
                      <a:pPr algn="l" fontAlgn="auto"/>
                      <a:r>
                        <a:rPr lang="en-US" dirty="0">
                          <a:effectLst/>
                        </a:rPr>
                        <a:t>Wisconsin breast cancer dataset</a:t>
                      </a:r>
                      <a:endParaRPr lang="en-US" b="0" dirty="0">
                        <a:effectLst/>
                      </a:endParaRPr>
                    </a:p>
                  </a:txBody>
                  <a:tcPr anchor="ctr"/>
                </a:tc>
                <a:tc>
                  <a:txBody>
                    <a:bodyPr/>
                    <a:lstStyle/>
                    <a:p>
                      <a:pPr algn="l" fontAlgn="auto"/>
                      <a:r>
                        <a:rPr lang="en-US" dirty="0">
                          <a:effectLst/>
                        </a:rPr>
                        <a:t>Super Vector Machine</a:t>
                      </a:r>
                      <a:endParaRPr lang="en-US" b="0" dirty="0">
                        <a:effectLst/>
                      </a:endParaRPr>
                    </a:p>
                  </a:txBody>
                  <a:tcPr anchor="ctr"/>
                </a:tc>
                <a:tc>
                  <a:txBody>
                    <a:bodyPr/>
                    <a:lstStyle/>
                    <a:p>
                      <a:pPr algn="ctr" fontAlgn="auto"/>
                      <a:r>
                        <a:rPr lang="en-US" dirty="0">
                          <a:solidFill>
                            <a:schemeClr val="bg2"/>
                          </a:solidFill>
                          <a:effectLst/>
                        </a:rPr>
                        <a:t>95.89</a:t>
                      </a:r>
                      <a:endParaRPr lang="en-US" b="0" dirty="0">
                        <a:solidFill>
                          <a:schemeClr val="bg2"/>
                        </a:solidFill>
                        <a:effectLst/>
                      </a:endParaRPr>
                    </a:p>
                  </a:txBody>
                  <a:tcPr anchor="ctr">
                    <a:solidFill>
                      <a:srgbClr val="CC0066"/>
                    </a:solidFill>
                  </a:tcPr>
                </a:tc>
                <a:tc>
                  <a:txBody>
                    <a:bodyPr/>
                    <a:lstStyle/>
                    <a:p>
                      <a:pPr algn="ctr" fontAlgn="auto"/>
                      <a:r>
                        <a:rPr lang="en-US" dirty="0">
                          <a:effectLst/>
                        </a:rPr>
                        <a:t>7</a:t>
                      </a:r>
                      <a:endParaRPr lang="en-US" b="0" dirty="0">
                        <a:effectLst/>
                      </a:endParaRPr>
                    </a:p>
                  </a:txBody>
                  <a:tcPr anchor="ctr"/>
                </a:tc>
                <a:extLst>
                  <a:ext uri="{0D108BD9-81ED-4DB2-BD59-A6C34878D82A}">
                    <a16:rowId xmlns:a16="http://schemas.microsoft.com/office/drawing/2014/main" val="3911050494"/>
                  </a:ext>
                </a:extLst>
              </a:tr>
              <a:tr h="625641">
                <a:tc>
                  <a:txBody>
                    <a:bodyPr/>
                    <a:lstStyle/>
                    <a:p>
                      <a:pPr algn="l" fontAlgn="auto"/>
                      <a:r>
                        <a:rPr lang="en-US" dirty="0">
                          <a:effectLst/>
                        </a:rPr>
                        <a:t>Akay, 2009</a:t>
                      </a:r>
                      <a:endParaRPr lang="en-US" b="0" dirty="0">
                        <a:effectLst/>
                      </a:endParaRPr>
                    </a:p>
                  </a:txBody>
                  <a:tcPr anchor="ctr"/>
                </a:tc>
                <a:tc>
                  <a:txBody>
                    <a:bodyPr/>
                    <a:lstStyle/>
                    <a:p>
                      <a:pPr algn="ctr" fontAlgn="auto"/>
                      <a:r>
                        <a:rPr lang="en-US" dirty="0">
                          <a:effectLst/>
                        </a:rPr>
                        <a:t>683</a:t>
                      </a:r>
                      <a:endParaRPr lang="en-US" b="0" dirty="0">
                        <a:effectLst/>
                      </a:endParaRPr>
                    </a:p>
                  </a:txBody>
                  <a:tcPr anchor="ctr"/>
                </a:tc>
                <a:tc>
                  <a:txBody>
                    <a:bodyPr/>
                    <a:lstStyle/>
                    <a:p>
                      <a:pPr algn="l" fontAlgn="auto"/>
                      <a:r>
                        <a:rPr lang="en-US" dirty="0">
                          <a:effectLst/>
                        </a:rPr>
                        <a:t>Wisconsin breast cancer dataset</a:t>
                      </a:r>
                      <a:endParaRPr lang="en-US" b="0" dirty="0">
                        <a:effectLst/>
                      </a:endParaRPr>
                    </a:p>
                  </a:txBody>
                  <a:tcPr anchor="ctr"/>
                </a:tc>
                <a:tc>
                  <a:txBody>
                    <a:bodyPr/>
                    <a:lstStyle/>
                    <a:p>
                      <a:pPr algn="l" fontAlgn="auto"/>
                      <a:r>
                        <a:rPr lang="en-US" dirty="0">
                          <a:effectLst/>
                        </a:rPr>
                        <a:t>Super Vector Machine</a:t>
                      </a:r>
                      <a:endParaRPr lang="en-US" b="0" dirty="0">
                        <a:effectLst/>
                      </a:endParaRPr>
                    </a:p>
                  </a:txBody>
                  <a:tcPr anchor="ctr"/>
                </a:tc>
                <a:tc>
                  <a:txBody>
                    <a:bodyPr/>
                    <a:lstStyle/>
                    <a:p>
                      <a:pPr algn="ctr" fontAlgn="auto"/>
                      <a:r>
                        <a:rPr lang="en-US" dirty="0">
                          <a:solidFill>
                            <a:schemeClr val="bg2"/>
                          </a:solidFill>
                          <a:effectLst/>
                        </a:rPr>
                        <a:t>99.51</a:t>
                      </a:r>
                      <a:endParaRPr lang="en-US" b="0" dirty="0">
                        <a:solidFill>
                          <a:schemeClr val="bg2"/>
                        </a:solidFill>
                        <a:effectLst/>
                      </a:endParaRPr>
                    </a:p>
                  </a:txBody>
                  <a:tcPr anchor="ctr">
                    <a:solidFill>
                      <a:srgbClr val="CC0066"/>
                    </a:solidFill>
                  </a:tcPr>
                </a:tc>
                <a:tc>
                  <a:txBody>
                    <a:bodyPr/>
                    <a:lstStyle/>
                    <a:p>
                      <a:pPr algn="ctr" fontAlgn="auto"/>
                      <a:r>
                        <a:rPr lang="en-US" dirty="0">
                          <a:effectLst/>
                        </a:rPr>
                        <a:t>7</a:t>
                      </a:r>
                      <a:endParaRPr lang="en-US" b="0" dirty="0">
                        <a:effectLst/>
                      </a:endParaRPr>
                    </a:p>
                  </a:txBody>
                  <a:tcPr anchor="ctr"/>
                </a:tc>
                <a:extLst>
                  <a:ext uri="{0D108BD9-81ED-4DB2-BD59-A6C34878D82A}">
                    <a16:rowId xmlns:a16="http://schemas.microsoft.com/office/drawing/2014/main" val="401052267"/>
                  </a:ext>
                </a:extLst>
              </a:tr>
              <a:tr h="891870">
                <a:tc>
                  <a:txBody>
                    <a:bodyPr/>
                    <a:lstStyle/>
                    <a:p>
                      <a:pPr algn="l" fontAlgn="auto"/>
                      <a:r>
                        <a:rPr lang="en-US" dirty="0">
                          <a:effectLst/>
                        </a:rPr>
                        <a:t>Ayer et al., 2010</a:t>
                      </a:r>
                      <a:endParaRPr lang="en-US" b="0" dirty="0">
                        <a:effectLst/>
                      </a:endParaRPr>
                    </a:p>
                  </a:txBody>
                  <a:tcPr anchor="ctr"/>
                </a:tc>
                <a:tc>
                  <a:txBody>
                    <a:bodyPr/>
                    <a:lstStyle/>
                    <a:p>
                      <a:pPr algn="ctr" fontAlgn="auto"/>
                      <a:r>
                        <a:rPr lang="en-US" dirty="0">
                          <a:effectLst/>
                        </a:rPr>
                        <a:t>62,219</a:t>
                      </a:r>
                      <a:endParaRPr lang="en-US" b="0" dirty="0">
                        <a:effectLst/>
                      </a:endParaRPr>
                    </a:p>
                  </a:txBody>
                  <a:tcPr anchor="ctr"/>
                </a:tc>
                <a:tc>
                  <a:txBody>
                    <a:bodyPr/>
                    <a:lstStyle/>
                    <a:p>
                      <a:pPr algn="l" fontAlgn="auto"/>
                      <a:r>
                        <a:rPr lang="en-US" dirty="0">
                          <a:effectLst/>
                        </a:rPr>
                        <a:t>Wisconsin state cancer reporting system</a:t>
                      </a:r>
                      <a:endParaRPr lang="en-US" b="0" dirty="0">
                        <a:effectLst/>
                      </a:endParaRPr>
                    </a:p>
                  </a:txBody>
                  <a:tcPr anchor="ctr"/>
                </a:tc>
                <a:tc>
                  <a:txBody>
                    <a:bodyPr/>
                    <a:lstStyle/>
                    <a:p>
                      <a:pPr algn="l" fontAlgn="auto"/>
                      <a:r>
                        <a:rPr lang="en-US" dirty="0">
                          <a:effectLst/>
                        </a:rPr>
                        <a:t>Artificial Neural Networks</a:t>
                      </a:r>
                      <a:endParaRPr lang="en-US" b="0" dirty="0">
                        <a:effectLst/>
                      </a:endParaRPr>
                    </a:p>
                  </a:txBody>
                  <a:tcPr anchor="ctr"/>
                </a:tc>
                <a:tc>
                  <a:txBody>
                    <a:bodyPr/>
                    <a:lstStyle/>
                    <a:p>
                      <a:pPr algn="ctr" fontAlgn="auto"/>
                      <a:r>
                        <a:rPr lang="en-US" dirty="0">
                          <a:solidFill>
                            <a:schemeClr val="bg2"/>
                          </a:solidFill>
                          <a:effectLst/>
                        </a:rPr>
                        <a:t>96.5</a:t>
                      </a:r>
                      <a:endParaRPr lang="en-US" b="0" dirty="0">
                        <a:solidFill>
                          <a:schemeClr val="bg2"/>
                        </a:solidFill>
                        <a:effectLst/>
                      </a:endParaRPr>
                    </a:p>
                  </a:txBody>
                  <a:tcPr anchor="ctr">
                    <a:solidFill>
                      <a:srgbClr val="CC0066"/>
                    </a:solidFill>
                  </a:tcPr>
                </a:tc>
                <a:tc>
                  <a:txBody>
                    <a:bodyPr/>
                    <a:lstStyle/>
                    <a:p>
                      <a:pPr algn="ctr" fontAlgn="auto"/>
                      <a:r>
                        <a:rPr lang="en-US" dirty="0">
                          <a:effectLst/>
                        </a:rPr>
                        <a:t>8</a:t>
                      </a:r>
                      <a:endParaRPr lang="en-US" b="0" dirty="0">
                        <a:effectLst/>
                      </a:endParaRPr>
                    </a:p>
                  </a:txBody>
                  <a:tcPr anchor="ctr"/>
                </a:tc>
                <a:extLst>
                  <a:ext uri="{0D108BD9-81ED-4DB2-BD59-A6C34878D82A}">
                    <a16:rowId xmlns:a16="http://schemas.microsoft.com/office/drawing/2014/main" val="1331500326"/>
                  </a:ext>
                </a:extLst>
              </a:tr>
              <a:tr h="891870">
                <a:tc>
                  <a:txBody>
                    <a:bodyPr/>
                    <a:lstStyle/>
                    <a:p>
                      <a:pPr algn="l" fontAlgn="auto"/>
                      <a:r>
                        <a:rPr lang="en-US" dirty="0" err="1">
                          <a:effectLst/>
                        </a:rPr>
                        <a:t>Dramicanin</a:t>
                      </a:r>
                      <a:r>
                        <a:rPr lang="en-US" dirty="0">
                          <a:effectLst/>
                        </a:rPr>
                        <a:t> et al., 2012</a:t>
                      </a:r>
                      <a:endParaRPr lang="en-US" b="0" dirty="0">
                        <a:effectLst/>
                      </a:endParaRPr>
                    </a:p>
                  </a:txBody>
                  <a:tcPr anchor="ctr"/>
                </a:tc>
                <a:tc>
                  <a:txBody>
                    <a:bodyPr/>
                    <a:lstStyle/>
                    <a:p>
                      <a:pPr algn="ctr" fontAlgn="auto"/>
                      <a:r>
                        <a:rPr lang="en-US" dirty="0">
                          <a:effectLst/>
                        </a:rPr>
                        <a:t>42</a:t>
                      </a:r>
                      <a:endParaRPr lang="en-US" b="0" dirty="0">
                        <a:effectLst/>
                      </a:endParaRPr>
                    </a:p>
                  </a:txBody>
                  <a:tcPr anchor="ctr"/>
                </a:tc>
                <a:tc>
                  <a:txBody>
                    <a:bodyPr/>
                    <a:lstStyle/>
                    <a:p>
                      <a:pPr algn="l" fontAlgn="auto"/>
                      <a:r>
                        <a:rPr lang="en-US" dirty="0">
                          <a:effectLst/>
                        </a:rPr>
                        <a:t>Primary data (breast tissue specimens)</a:t>
                      </a:r>
                      <a:endParaRPr lang="en-US" b="0" dirty="0">
                        <a:effectLst/>
                      </a:endParaRPr>
                    </a:p>
                  </a:txBody>
                  <a:tcPr anchor="ctr"/>
                </a:tc>
                <a:tc>
                  <a:txBody>
                    <a:bodyPr/>
                    <a:lstStyle/>
                    <a:p>
                      <a:pPr algn="l" fontAlgn="auto"/>
                      <a:r>
                        <a:rPr lang="en-US" dirty="0">
                          <a:effectLst/>
                        </a:rPr>
                        <a:t>Super Vector Machine</a:t>
                      </a:r>
                      <a:endParaRPr lang="en-US" b="0" dirty="0">
                        <a:effectLst/>
                      </a:endParaRPr>
                    </a:p>
                  </a:txBody>
                  <a:tcPr anchor="ctr"/>
                </a:tc>
                <a:tc>
                  <a:txBody>
                    <a:bodyPr/>
                    <a:lstStyle/>
                    <a:p>
                      <a:pPr algn="ctr" fontAlgn="auto"/>
                      <a:r>
                        <a:rPr lang="en-US" dirty="0">
                          <a:solidFill>
                            <a:schemeClr val="bg2"/>
                          </a:solidFill>
                          <a:effectLst/>
                        </a:rPr>
                        <a:t>64.29</a:t>
                      </a:r>
                      <a:endParaRPr lang="en-US" b="0" dirty="0">
                        <a:solidFill>
                          <a:schemeClr val="bg2"/>
                        </a:solidFill>
                        <a:effectLst/>
                      </a:endParaRPr>
                    </a:p>
                  </a:txBody>
                  <a:tcPr anchor="ctr">
                    <a:solidFill>
                      <a:srgbClr val="CC0066"/>
                    </a:solidFill>
                  </a:tcPr>
                </a:tc>
                <a:tc>
                  <a:txBody>
                    <a:bodyPr/>
                    <a:lstStyle/>
                    <a:p>
                      <a:pPr algn="ctr" fontAlgn="auto"/>
                      <a:r>
                        <a:rPr lang="en-US" dirty="0">
                          <a:effectLst/>
                        </a:rPr>
                        <a:t>6</a:t>
                      </a:r>
                      <a:endParaRPr lang="en-US" b="0" dirty="0">
                        <a:effectLst/>
                      </a:endParaRPr>
                    </a:p>
                  </a:txBody>
                  <a:tcPr anchor="ctr"/>
                </a:tc>
                <a:extLst>
                  <a:ext uri="{0D108BD9-81ED-4DB2-BD59-A6C34878D82A}">
                    <a16:rowId xmlns:a16="http://schemas.microsoft.com/office/drawing/2014/main" val="4034258183"/>
                  </a:ext>
                </a:extLst>
              </a:tr>
            </a:tbl>
          </a:graphicData>
        </a:graphic>
      </p:graphicFrame>
      <p:sp>
        <p:nvSpPr>
          <p:cNvPr id="6" name="TextBox 5">
            <a:extLst>
              <a:ext uri="{FF2B5EF4-FFF2-40B4-BE49-F238E27FC236}">
                <a16:creationId xmlns:a16="http://schemas.microsoft.com/office/drawing/2014/main" id="{B2D3BA62-DD0F-FB07-84B0-EE3AFBE0A023}"/>
              </a:ext>
            </a:extLst>
          </p:cNvPr>
          <p:cNvSpPr txBox="1"/>
          <p:nvPr/>
        </p:nvSpPr>
        <p:spPr>
          <a:xfrm>
            <a:off x="381000" y="218066"/>
            <a:ext cx="1155073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tx2"/>
                </a:solidFill>
                <a:latin typeface="+mj-lt"/>
                <a:ea typeface="+mj-lt"/>
                <a:cs typeface="+mj-lt"/>
              </a:rPr>
              <a:t>6. Systematic Review of Different ML Algorithms</a:t>
            </a:r>
            <a:endParaRPr lang="en-US" sz="4000" dirty="0">
              <a:solidFill>
                <a:srgbClr val="212121"/>
              </a:solidFill>
              <a:latin typeface="Cambria"/>
              <a:ea typeface="Cambria"/>
            </a:endParaRPr>
          </a:p>
        </p:txBody>
      </p:sp>
      <p:sp>
        <p:nvSpPr>
          <p:cNvPr id="2" name="TextBox 1">
            <a:extLst>
              <a:ext uri="{FF2B5EF4-FFF2-40B4-BE49-F238E27FC236}">
                <a16:creationId xmlns:a16="http://schemas.microsoft.com/office/drawing/2014/main" id="{255608F6-42DB-12B6-859D-4575773FF713}"/>
              </a:ext>
            </a:extLst>
          </p:cNvPr>
          <p:cNvSpPr txBox="1"/>
          <p:nvPr/>
        </p:nvSpPr>
        <p:spPr>
          <a:xfrm>
            <a:off x="508061" y="921211"/>
            <a:ext cx="114220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12121"/>
                </a:solidFill>
                <a:latin typeface="Cambria"/>
                <a:ea typeface="Cambria"/>
              </a:rPr>
              <a:t>The selection of studies was conducted to obtain 11 studies related to diagnostic test accuracy of different machine learning algorithms for breast cancer risk calculation </a:t>
            </a:r>
            <a:r>
              <a:rPr lang="en-US" baseline="30000" dirty="0">
                <a:latin typeface="Calibri"/>
                <a:ea typeface="Cambria"/>
                <a:cs typeface="Calibri"/>
              </a:rPr>
              <a:t>[18]</a:t>
            </a:r>
          </a:p>
        </p:txBody>
      </p:sp>
      <p:sp>
        <p:nvSpPr>
          <p:cNvPr id="4" name="TextBox 3">
            <a:extLst>
              <a:ext uri="{FF2B5EF4-FFF2-40B4-BE49-F238E27FC236}">
                <a16:creationId xmlns:a16="http://schemas.microsoft.com/office/drawing/2014/main" id="{33F6F16E-6974-79A7-7709-0A7AAD7DBB90}"/>
              </a:ext>
            </a:extLst>
          </p:cNvPr>
          <p:cNvSpPr txBox="1"/>
          <p:nvPr/>
        </p:nvSpPr>
        <p:spPr>
          <a:xfrm>
            <a:off x="314325" y="6581774"/>
            <a:ext cx="101536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Note: Super Vector Machine is same is Support Vector Machine</a:t>
            </a:r>
          </a:p>
        </p:txBody>
      </p:sp>
    </p:spTree>
    <p:extLst>
      <p:ext uri="{BB962C8B-B14F-4D97-AF65-F5344CB8AC3E}">
        <p14:creationId xmlns:p14="http://schemas.microsoft.com/office/powerpoint/2010/main" val="4023022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F3017E4-FCEF-BDF4-294D-C584FCCE1B28}"/>
              </a:ext>
            </a:extLst>
          </p:cNvPr>
          <p:cNvGraphicFramePr>
            <a:graphicFrameLocks noGrp="1"/>
          </p:cNvGraphicFramePr>
          <p:nvPr>
            <p:ph idx="1"/>
            <p:extLst>
              <p:ext uri="{D42A27DB-BD31-4B8C-83A1-F6EECF244321}">
                <p14:modId xmlns:p14="http://schemas.microsoft.com/office/powerpoint/2010/main" val="322669439"/>
              </p:ext>
            </p:extLst>
          </p:nvPr>
        </p:nvGraphicFramePr>
        <p:xfrm>
          <a:off x="206828" y="1034142"/>
          <a:ext cx="11709060" cy="5294940"/>
        </p:xfrm>
        <a:graphic>
          <a:graphicData uri="http://schemas.openxmlformats.org/drawingml/2006/table">
            <a:tbl>
              <a:tblPr firstRow="1" bandRow="1">
                <a:tableStyleId>{5C22544A-7EE6-4342-B048-85BDC9FD1C3A}</a:tableStyleId>
              </a:tblPr>
              <a:tblGrid>
                <a:gridCol w="1951510">
                  <a:extLst>
                    <a:ext uri="{9D8B030D-6E8A-4147-A177-3AD203B41FA5}">
                      <a16:colId xmlns:a16="http://schemas.microsoft.com/office/drawing/2014/main" val="4011000086"/>
                    </a:ext>
                  </a:extLst>
                </a:gridCol>
                <a:gridCol w="1951510">
                  <a:extLst>
                    <a:ext uri="{9D8B030D-6E8A-4147-A177-3AD203B41FA5}">
                      <a16:colId xmlns:a16="http://schemas.microsoft.com/office/drawing/2014/main" val="2933347395"/>
                    </a:ext>
                  </a:extLst>
                </a:gridCol>
                <a:gridCol w="1951510">
                  <a:extLst>
                    <a:ext uri="{9D8B030D-6E8A-4147-A177-3AD203B41FA5}">
                      <a16:colId xmlns:a16="http://schemas.microsoft.com/office/drawing/2014/main" val="2324315020"/>
                    </a:ext>
                  </a:extLst>
                </a:gridCol>
                <a:gridCol w="1951510">
                  <a:extLst>
                    <a:ext uri="{9D8B030D-6E8A-4147-A177-3AD203B41FA5}">
                      <a16:colId xmlns:a16="http://schemas.microsoft.com/office/drawing/2014/main" val="3126450"/>
                    </a:ext>
                  </a:extLst>
                </a:gridCol>
                <a:gridCol w="1951510">
                  <a:extLst>
                    <a:ext uri="{9D8B030D-6E8A-4147-A177-3AD203B41FA5}">
                      <a16:colId xmlns:a16="http://schemas.microsoft.com/office/drawing/2014/main" val="3780909613"/>
                    </a:ext>
                  </a:extLst>
                </a:gridCol>
                <a:gridCol w="1951510">
                  <a:extLst>
                    <a:ext uri="{9D8B030D-6E8A-4147-A177-3AD203B41FA5}">
                      <a16:colId xmlns:a16="http://schemas.microsoft.com/office/drawing/2014/main" val="1263319414"/>
                    </a:ext>
                  </a:extLst>
                </a:gridCol>
              </a:tblGrid>
              <a:tr h="768240">
                <a:tc>
                  <a:txBody>
                    <a:bodyPr/>
                    <a:lstStyle/>
                    <a:p>
                      <a:pPr lvl="0" algn="l">
                        <a:buNone/>
                      </a:pPr>
                      <a:r>
                        <a:rPr lang="en-US" dirty="0">
                          <a:effectLst/>
                        </a:rPr>
                        <a:t>First Author, Year</a:t>
                      </a:r>
                      <a:endParaRPr lang="en-US" b="1">
                        <a:effectLst/>
                      </a:endParaRPr>
                    </a:p>
                  </a:txBody>
                  <a:tcPr anchor="ctr"/>
                </a:tc>
                <a:tc>
                  <a:txBody>
                    <a:bodyPr/>
                    <a:lstStyle/>
                    <a:p>
                      <a:pPr lvl="0" algn="l">
                        <a:buNone/>
                      </a:pPr>
                      <a:r>
                        <a:rPr lang="en-US" dirty="0">
                          <a:effectLst/>
                        </a:rPr>
                        <a:t>Size of Dataset (n)</a:t>
                      </a:r>
                      <a:endParaRPr lang="en-US" b="1">
                        <a:effectLst/>
                      </a:endParaRPr>
                    </a:p>
                  </a:txBody>
                  <a:tcPr anchor="ctr"/>
                </a:tc>
                <a:tc>
                  <a:txBody>
                    <a:bodyPr/>
                    <a:lstStyle/>
                    <a:p>
                      <a:pPr lvl="0" algn="l">
                        <a:buNone/>
                      </a:pPr>
                      <a:r>
                        <a:rPr lang="en-US" dirty="0">
                          <a:effectLst/>
                        </a:rPr>
                        <a:t>Dataset</a:t>
                      </a:r>
                      <a:endParaRPr lang="en-US" b="1">
                        <a:effectLst/>
                      </a:endParaRPr>
                    </a:p>
                  </a:txBody>
                  <a:tcPr anchor="ctr"/>
                </a:tc>
                <a:tc>
                  <a:txBody>
                    <a:bodyPr/>
                    <a:lstStyle/>
                    <a:p>
                      <a:pPr lvl="0" algn="l">
                        <a:buNone/>
                      </a:pPr>
                      <a:r>
                        <a:rPr lang="en-US" dirty="0">
                          <a:effectLst/>
                        </a:rPr>
                        <a:t>Machine Learning Algorithms</a:t>
                      </a:r>
                      <a:endParaRPr lang="en-US" b="1">
                        <a:effectLst/>
                      </a:endParaRPr>
                    </a:p>
                  </a:txBody>
                  <a:tcPr anchor="ctr"/>
                </a:tc>
                <a:tc>
                  <a:txBody>
                    <a:bodyPr/>
                    <a:lstStyle/>
                    <a:p>
                      <a:pPr lvl="0" algn="l">
                        <a:buNone/>
                      </a:pPr>
                      <a:r>
                        <a:rPr lang="en-US" dirty="0">
                          <a:effectLst/>
                        </a:rPr>
                        <a:t>Accuracy (%)</a:t>
                      </a:r>
                      <a:endParaRPr lang="en-US" b="1" dirty="0">
                        <a:effectLst/>
                      </a:endParaRPr>
                    </a:p>
                  </a:txBody>
                  <a:tcPr anchor="ctr">
                    <a:solidFill>
                      <a:srgbClr val="C00000"/>
                    </a:solidFill>
                  </a:tcPr>
                </a:tc>
                <a:tc>
                  <a:txBody>
                    <a:bodyPr/>
                    <a:lstStyle/>
                    <a:p>
                      <a:pPr lvl="0" algn="l">
                        <a:buNone/>
                      </a:pPr>
                      <a:r>
                        <a:rPr lang="en-US" dirty="0">
                          <a:effectLst/>
                        </a:rPr>
                        <a:t>NOS</a:t>
                      </a:r>
                      <a:endParaRPr lang="en-US" b="1">
                        <a:effectLst/>
                      </a:endParaRPr>
                    </a:p>
                  </a:txBody>
                  <a:tcPr anchor="ctr"/>
                </a:tc>
                <a:extLst>
                  <a:ext uri="{0D108BD9-81ED-4DB2-BD59-A6C34878D82A}">
                    <a16:rowId xmlns:a16="http://schemas.microsoft.com/office/drawing/2014/main" val="1349126877"/>
                  </a:ext>
                </a:extLst>
              </a:tr>
              <a:tr h="1831956">
                <a:tc>
                  <a:txBody>
                    <a:bodyPr/>
                    <a:lstStyle/>
                    <a:p>
                      <a:pPr algn="l" rtl="0" fontAlgn="base"/>
                      <a:r>
                        <a:rPr lang="en-US" dirty="0">
                          <a:effectLst/>
                        </a:rPr>
                        <a:t>Subramanian et al., 2014​</a:t>
                      </a:r>
                      <a:endParaRPr lang="en-US" b="0" i="0" dirty="0">
                        <a:solidFill>
                          <a:srgbClr val="000000"/>
                        </a:solidFill>
                        <a:effectLst/>
                      </a:endParaRPr>
                    </a:p>
                  </a:txBody>
                  <a:tcPr/>
                </a:tc>
                <a:tc>
                  <a:txBody>
                    <a:bodyPr/>
                    <a:lstStyle/>
                    <a:p>
                      <a:pPr algn="ctr" rtl="0" fontAlgn="base"/>
                      <a:r>
                        <a:rPr lang="en-US" dirty="0">
                          <a:effectLst/>
                        </a:rPr>
                        <a:t>40​</a:t>
                      </a:r>
                      <a:endParaRPr lang="en-US" b="0" i="0" dirty="0">
                        <a:solidFill>
                          <a:srgbClr val="000000"/>
                        </a:solidFill>
                        <a:effectLst/>
                      </a:endParaRPr>
                    </a:p>
                  </a:txBody>
                  <a:tcPr/>
                </a:tc>
                <a:tc>
                  <a:txBody>
                    <a:bodyPr/>
                    <a:lstStyle/>
                    <a:p>
                      <a:pPr algn="l" rtl="0" fontAlgn="base"/>
                      <a:r>
                        <a:rPr lang="en-US" dirty="0">
                          <a:effectLst/>
                        </a:rPr>
                        <a:t>Primary data (mammographic image)​</a:t>
                      </a:r>
                      <a:endParaRPr lang="en-US" b="0" i="0" dirty="0">
                        <a:solidFill>
                          <a:srgbClr val="000000"/>
                        </a:solidFill>
                        <a:effectLst/>
                      </a:endParaRPr>
                    </a:p>
                  </a:txBody>
                  <a:tcPr/>
                </a:tc>
                <a:tc>
                  <a:txBody>
                    <a:bodyPr/>
                    <a:lstStyle/>
                    <a:p>
                      <a:pPr algn="l" rtl="0" fontAlgn="base"/>
                      <a:r>
                        <a:rPr lang="en-US" dirty="0">
                          <a:effectLst/>
                        </a:rPr>
                        <a:t>a. Super Vector Machine​</a:t>
                      </a:r>
                      <a:br>
                        <a:rPr lang="en-US" dirty="0">
                          <a:effectLst/>
                        </a:rPr>
                      </a:br>
                      <a:r>
                        <a:rPr lang="en-US" dirty="0">
                          <a:effectLst/>
                        </a:rPr>
                        <a:t>b. Artificial Neural Networks​</a:t>
                      </a:r>
                      <a:br>
                        <a:rPr lang="en-US" dirty="0">
                          <a:effectLst/>
                        </a:rPr>
                      </a:br>
                      <a:r>
                        <a:rPr lang="en-US" dirty="0">
                          <a:effectLst/>
                        </a:rPr>
                        <a:t>c. Decision Tree​</a:t>
                      </a:r>
                      <a:br>
                        <a:rPr lang="en-US" dirty="0">
                          <a:effectLst/>
                        </a:rPr>
                      </a:br>
                      <a:r>
                        <a:rPr lang="en-US" dirty="0">
                          <a:effectLst/>
                        </a:rPr>
                        <a:t>d. Naive Bayes​</a:t>
                      </a:r>
                      <a:endParaRPr lang="en-US" b="0" i="0" dirty="0">
                        <a:solidFill>
                          <a:srgbClr val="000000"/>
                        </a:solidFill>
                        <a:effectLst/>
                      </a:endParaRPr>
                    </a:p>
                  </a:txBody>
                  <a:tcPr anchor="ctr"/>
                </a:tc>
                <a:tc>
                  <a:txBody>
                    <a:bodyPr/>
                    <a:lstStyle/>
                    <a:p>
                      <a:pPr algn="ctr" rtl="0" fontAlgn="base"/>
                      <a:r>
                        <a:rPr lang="en-US" dirty="0">
                          <a:solidFill>
                            <a:schemeClr val="bg2"/>
                          </a:solidFill>
                          <a:effectLst/>
                        </a:rPr>
                        <a:t>a. 62.5​</a:t>
                      </a:r>
                      <a:br>
                        <a:rPr lang="en-US" dirty="0">
                          <a:solidFill>
                            <a:schemeClr val="bg2"/>
                          </a:solidFill>
                          <a:effectLst/>
                        </a:rPr>
                      </a:br>
                      <a:r>
                        <a:rPr lang="en-US" dirty="0">
                          <a:solidFill>
                            <a:schemeClr val="bg2"/>
                          </a:solidFill>
                          <a:effectLst/>
                        </a:rPr>
                        <a:t>b. 75​</a:t>
                      </a:r>
                      <a:br>
                        <a:rPr lang="en-US" dirty="0">
                          <a:solidFill>
                            <a:schemeClr val="bg2"/>
                          </a:solidFill>
                          <a:effectLst/>
                        </a:rPr>
                      </a:br>
                      <a:r>
                        <a:rPr lang="en-US" dirty="0">
                          <a:solidFill>
                            <a:schemeClr val="bg2"/>
                          </a:solidFill>
                          <a:effectLst/>
                        </a:rPr>
                        <a:t>c. 67.5​</a:t>
                      </a:r>
                      <a:br>
                        <a:rPr lang="en-US" dirty="0">
                          <a:solidFill>
                            <a:schemeClr val="bg2"/>
                          </a:solidFill>
                          <a:effectLst/>
                        </a:rPr>
                      </a:br>
                      <a:r>
                        <a:rPr lang="en-US" dirty="0">
                          <a:solidFill>
                            <a:schemeClr val="bg2"/>
                          </a:solidFill>
                          <a:effectLst/>
                        </a:rPr>
                        <a:t>d. 75​</a:t>
                      </a:r>
                      <a:endParaRPr lang="en-US" b="0" i="0" dirty="0">
                        <a:solidFill>
                          <a:schemeClr val="bg2"/>
                        </a:solidFill>
                        <a:effectLst/>
                      </a:endParaRPr>
                    </a:p>
                  </a:txBody>
                  <a:tcPr anchor="ctr">
                    <a:solidFill>
                      <a:srgbClr val="CC0066"/>
                    </a:solidFill>
                  </a:tcPr>
                </a:tc>
                <a:tc>
                  <a:txBody>
                    <a:bodyPr/>
                    <a:lstStyle/>
                    <a:p>
                      <a:pPr algn="ctr" rtl="0" fontAlgn="base"/>
                      <a:r>
                        <a:rPr lang="en-US" dirty="0">
                          <a:effectLst/>
                        </a:rPr>
                        <a:t>6​</a:t>
                      </a:r>
                      <a:endParaRPr lang="en-US" b="0" i="0" dirty="0">
                        <a:solidFill>
                          <a:srgbClr val="000000"/>
                        </a:solidFill>
                        <a:effectLst/>
                      </a:endParaRPr>
                    </a:p>
                  </a:txBody>
                  <a:tcPr/>
                </a:tc>
                <a:extLst>
                  <a:ext uri="{0D108BD9-81ED-4DB2-BD59-A6C34878D82A}">
                    <a16:rowId xmlns:a16="http://schemas.microsoft.com/office/drawing/2014/main" val="3976852780"/>
                  </a:ext>
                </a:extLst>
              </a:tr>
              <a:tr h="2694744">
                <a:tc>
                  <a:txBody>
                    <a:bodyPr/>
                    <a:lstStyle/>
                    <a:p>
                      <a:pPr algn="l" rtl="0" fontAlgn="base"/>
                      <a:r>
                        <a:rPr lang="en-US" dirty="0">
                          <a:effectLst/>
                        </a:rPr>
                        <a:t>Mert et al., 2015​</a:t>
                      </a:r>
                      <a:endParaRPr lang="en-US" b="0" i="0" dirty="0">
                        <a:solidFill>
                          <a:srgbClr val="000000"/>
                        </a:solidFill>
                        <a:effectLst/>
                      </a:endParaRPr>
                    </a:p>
                  </a:txBody>
                  <a:tcPr/>
                </a:tc>
                <a:tc>
                  <a:txBody>
                    <a:bodyPr/>
                    <a:lstStyle/>
                    <a:p>
                      <a:pPr algn="ctr" rtl="0" fontAlgn="base"/>
                      <a:r>
                        <a:rPr lang="en-US" dirty="0">
                          <a:effectLst/>
                        </a:rPr>
                        <a:t>569​</a:t>
                      </a:r>
                      <a:endParaRPr lang="en-US" b="0" i="0" dirty="0">
                        <a:solidFill>
                          <a:srgbClr val="000000"/>
                        </a:solidFill>
                        <a:effectLst/>
                      </a:endParaRPr>
                    </a:p>
                  </a:txBody>
                  <a:tcPr/>
                </a:tc>
                <a:tc>
                  <a:txBody>
                    <a:bodyPr/>
                    <a:lstStyle/>
                    <a:p>
                      <a:pPr algn="l" rtl="0" fontAlgn="base"/>
                      <a:r>
                        <a:rPr lang="en-US" dirty="0">
                          <a:effectLst/>
                        </a:rPr>
                        <a:t>Wisconsin diagnostic breast cancer dataset​</a:t>
                      </a:r>
                      <a:endParaRPr lang="en-US" b="0" i="0" dirty="0">
                        <a:solidFill>
                          <a:srgbClr val="000000"/>
                        </a:solidFill>
                        <a:effectLst/>
                      </a:endParaRPr>
                    </a:p>
                  </a:txBody>
                  <a:tcPr/>
                </a:tc>
                <a:tc>
                  <a:txBody>
                    <a:bodyPr/>
                    <a:lstStyle/>
                    <a:p>
                      <a:pPr algn="l" rtl="0" fontAlgn="base"/>
                      <a:r>
                        <a:rPr lang="en-US" dirty="0">
                          <a:effectLst/>
                        </a:rPr>
                        <a:t>a. K-Nearest Neighbor​</a:t>
                      </a:r>
                      <a:br>
                        <a:rPr lang="en-US" dirty="0">
                          <a:effectLst/>
                        </a:rPr>
                      </a:br>
                      <a:r>
                        <a:rPr lang="en-US" dirty="0">
                          <a:effectLst/>
                        </a:rPr>
                        <a:t>b. Artificial Neural Networks​</a:t>
                      </a:r>
                      <a:br>
                        <a:rPr lang="en-US" dirty="0">
                          <a:effectLst/>
                        </a:rPr>
                      </a:br>
                      <a:r>
                        <a:rPr lang="en-US" dirty="0">
                          <a:effectLst/>
                        </a:rPr>
                        <a:t>c. Radial Basis Function Neural Network​</a:t>
                      </a:r>
                      <a:br>
                        <a:rPr lang="en-US" dirty="0">
                          <a:effectLst/>
                        </a:rPr>
                      </a:br>
                      <a:r>
                        <a:rPr lang="en-US" dirty="0">
                          <a:effectLst/>
                        </a:rPr>
                        <a:t>d. Super Vector Machine​</a:t>
                      </a:r>
                      <a:endParaRPr lang="en-US" b="0" i="0" dirty="0">
                        <a:solidFill>
                          <a:srgbClr val="000000"/>
                        </a:solidFill>
                        <a:effectLst/>
                      </a:endParaRPr>
                    </a:p>
                  </a:txBody>
                  <a:tcPr anchor="ctr"/>
                </a:tc>
                <a:tc>
                  <a:txBody>
                    <a:bodyPr/>
                    <a:lstStyle/>
                    <a:p>
                      <a:pPr algn="ctr" rtl="0" fontAlgn="base"/>
                      <a:r>
                        <a:rPr lang="en-US" dirty="0">
                          <a:solidFill>
                            <a:schemeClr val="bg2"/>
                          </a:solidFill>
                          <a:effectLst/>
                        </a:rPr>
                        <a:t>a. 93.14​</a:t>
                      </a:r>
                      <a:br>
                        <a:rPr lang="en-US" dirty="0">
                          <a:solidFill>
                            <a:schemeClr val="bg2"/>
                          </a:solidFill>
                          <a:effectLst/>
                        </a:rPr>
                      </a:br>
                      <a:r>
                        <a:rPr lang="en-US" dirty="0">
                          <a:solidFill>
                            <a:schemeClr val="bg2"/>
                          </a:solidFill>
                          <a:effectLst/>
                        </a:rPr>
                        <a:t>b. 97.53​</a:t>
                      </a:r>
                      <a:br>
                        <a:rPr lang="en-US" dirty="0">
                          <a:solidFill>
                            <a:schemeClr val="bg2"/>
                          </a:solidFill>
                          <a:effectLst/>
                        </a:rPr>
                      </a:br>
                      <a:r>
                        <a:rPr lang="en-US" dirty="0">
                          <a:solidFill>
                            <a:schemeClr val="bg2"/>
                          </a:solidFill>
                          <a:effectLst/>
                        </a:rPr>
                        <a:t>c. 87.17​</a:t>
                      </a:r>
                      <a:br>
                        <a:rPr lang="en-US" dirty="0">
                          <a:solidFill>
                            <a:schemeClr val="bg2"/>
                          </a:solidFill>
                          <a:effectLst/>
                        </a:rPr>
                      </a:br>
                      <a:r>
                        <a:rPr lang="en-US" dirty="0">
                          <a:solidFill>
                            <a:schemeClr val="bg2"/>
                          </a:solidFill>
                          <a:effectLst/>
                        </a:rPr>
                        <a:t>d. 95.25​</a:t>
                      </a:r>
                      <a:endParaRPr lang="en-US" b="0" i="0" dirty="0">
                        <a:solidFill>
                          <a:schemeClr val="bg2"/>
                        </a:solidFill>
                        <a:effectLst/>
                      </a:endParaRPr>
                    </a:p>
                  </a:txBody>
                  <a:tcPr anchor="ctr">
                    <a:solidFill>
                      <a:srgbClr val="CC0066"/>
                    </a:solidFill>
                  </a:tcPr>
                </a:tc>
                <a:tc>
                  <a:txBody>
                    <a:bodyPr/>
                    <a:lstStyle/>
                    <a:p>
                      <a:pPr algn="ctr" rtl="0" fontAlgn="base"/>
                      <a:r>
                        <a:rPr lang="en-US" dirty="0">
                          <a:effectLst/>
                        </a:rPr>
                        <a:t>7​</a:t>
                      </a:r>
                      <a:endParaRPr lang="en-US" b="0" i="0" dirty="0">
                        <a:solidFill>
                          <a:srgbClr val="000000"/>
                        </a:solidFill>
                        <a:effectLst/>
                      </a:endParaRPr>
                    </a:p>
                  </a:txBody>
                  <a:tcPr/>
                </a:tc>
                <a:extLst>
                  <a:ext uri="{0D108BD9-81ED-4DB2-BD59-A6C34878D82A}">
                    <a16:rowId xmlns:a16="http://schemas.microsoft.com/office/drawing/2014/main" val="2363550817"/>
                  </a:ext>
                </a:extLst>
              </a:tr>
            </a:tbl>
          </a:graphicData>
        </a:graphic>
      </p:graphicFrame>
      <p:sp>
        <p:nvSpPr>
          <p:cNvPr id="3" name="TextBox 2">
            <a:extLst>
              <a:ext uri="{FF2B5EF4-FFF2-40B4-BE49-F238E27FC236}">
                <a16:creationId xmlns:a16="http://schemas.microsoft.com/office/drawing/2014/main" id="{9DDD396B-44AD-E85A-B1F7-954941BE0828}"/>
              </a:ext>
            </a:extLst>
          </p:cNvPr>
          <p:cNvSpPr txBox="1"/>
          <p:nvPr/>
        </p:nvSpPr>
        <p:spPr>
          <a:xfrm>
            <a:off x="314325" y="6581774"/>
            <a:ext cx="101536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Note: Super Vector Machine is same is Support Vector Machine</a:t>
            </a:r>
          </a:p>
        </p:txBody>
      </p:sp>
      <p:sp>
        <p:nvSpPr>
          <p:cNvPr id="2" name="TextBox 1">
            <a:extLst>
              <a:ext uri="{FF2B5EF4-FFF2-40B4-BE49-F238E27FC236}">
                <a16:creationId xmlns:a16="http://schemas.microsoft.com/office/drawing/2014/main" id="{1D1AF723-83FC-FE0E-5954-561A43D828C9}"/>
              </a:ext>
            </a:extLst>
          </p:cNvPr>
          <p:cNvSpPr txBox="1"/>
          <p:nvPr/>
        </p:nvSpPr>
        <p:spPr>
          <a:xfrm>
            <a:off x="206828" y="205752"/>
            <a:ext cx="106555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tx2"/>
                </a:solidFill>
                <a:latin typeface="+mj-lt"/>
                <a:ea typeface="+mj-lt"/>
                <a:cs typeface="+mj-lt"/>
              </a:rPr>
              <a:t>6. Systematic Review of Different ML Algorithms</a:t>
            </a:r>
            <a:r>
              <a:rPr lang="en-US" sz="3200" dirty="0">
                <a:solidFill>
                  <a:srgbClr val="212121"/>
                </a:solidFill>
                <a:latin typeface="Cambria"/>
                <a:ea typeface="Cambria"/>
                <a:cs typeface="+mj-lt"/>
              </a:rPr>
              <a:t> </a:t>
            </a:r>
            <a:r>
              <a:rPr lang="en-US" sz="3600" dirty="0">
                <a:solidFill>
                  <a:srgbClr val="420023"/>
                </a:solidFill>
                <a:latin typeface="Gill Sans Nova"/>
              </a:rPr>
              <a:t>(cont.)</a:t>
            </a:r>
            <a:endParaRPr lang="en-US" sz="3600" dirty="0">
              <a:cs typeface="Calibri"/>
            </a:endParaRPr>
          </a:p>
        </p:txBody>
      </p:sp>
    </p:spTree>
    <p:extLst>
      <p:ext uri="{BB962C8B-B14F-4D97-AF65-F5344CB8AC3E}">
        <p14:creationId xmlns:p14="http://schemas.microsoft.com/office/powerpoint/2010/main" val="3348515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35CDA68-4979-5066-D57A-48975FFF3490}"/>
              </a:ext>
            </a:extLst>
          </p:cNvPr>
          <p:cNvGraphicFramePr>
            <a:graphicFrameLocks noGrp="1"/>
          </p:cNvGraphicFramePr>
          <p:nvPr>
            <p:ph idx="1"/>
            <p:extLst>
              <p:ext uri="{D42A27DB-BD31-4B8C-83A1-F6EECF244321}">
                <p14:modId xmlns:p14="http://schemas.microsoft.com/office/powerpoint/2010/main" val="1106934706"/>
              </p:ext>
            </p:extLst>
          </p:nvPr>
        </p:nvGraphicFramePr>
        <p:xfrm>
          <a:off x="87085" y="685800"/>
          <a:ext cx="11933190" cy="5944599"/>
        </p:xfrm>
        <a:graphic>
          <a:graphicData uri="http://schemas.openxmlformats.org/drawingml/2006/table">
            <a:tbl>
              <a:tblPr firstRow="1" bandRow="1">
                <a:tableStyleId>{5C22544A-7EE6-4342-B048-85BDC9FD1C3A}</a:tableStyleId>
              </a:tblPr>
              <a:tblGrid>
                <a:gridCol w="1988865">
                  <a:extLst>
                    <a:ext uri="{9D8B030D-6E8A-4147-A177-3AD203B41FA5}">
                      <a16:colId xmlns:a16="http://schemas.microsoft.com/office/drawing/2014/main" val="477567954"/>
                    </a:ext>
                  </a:extLst>
                </a:gridCol>
                <a:gridCol w="1988865">
                  <a:extLst>
                    <a:ext uri="{9D8B030D-6E8A-4147-A177-3AD203B41FA5}">
                      <a16:colId xmlns:a16="http://schemas.microsoft.com/office/drawing/2014/main" val="2891227359"/>
                    </a:ext>
                  </a:extLst>
                </a:gridCol>
                <a:gridCol w="1988865">
                  <a:extLst>
                    <a:ext uri="{9D8B030D-6E8A-4147-A177-3AD203B41FA5}">
                      <a16:colId xmlns:a16="http://schemas.microsoft.com/office/drawing/2014/main" val="3519317704"/>
                    </a:ext>
                  </a:extLst>
                </a:gridCol>
                <a:gridCol w="1988865">
                  <a:extLst>
                    <a:ext uri="{9D8B030D-6E8A-4147-A177-3AD203B41FA5}">
                      <a16:colId xmlns:a16="http://schemas.microsoft.com/office/drawing/2014/main" val="1272268569"/>
                    </a:ext>
                  </a:extLst>
                </a:gridCol>
                <a:gridCol w="1988865">
                  <a:extLst>
                    <a:ext uri="{9D8B030D-6E8A-4147-A177-3AD203B41FA5}">
                      <a16:colId xmlns:a16="http://schemas.microsoft.com/office/drawing/2014/main" val="952799175"/>
                    </a:ext>
                  </a:extLst>
                </a:gridCol>
                <a:gridCol w="1988865">
                  <a:extLst>
                    <a:ext uri="{9D8B030D-6E8A-4147-A177-3AD203B41FA5}">
                      <a16:colId xmlns:a16="http://schemas.microsoft.com/office/drawing/2014/main" val="854348338"/>
                    </a:ext>
                  </a:extLst>
                </a:gridCol>
              </a:tblGrid>
              <a:tr h="629139">
                <a:tc>
                  <a:txBody>
                    <a:bodyPr/>
                    <a:lstStyle/>
                    <a:p>
                      <a:pPr lvl="0" algn="l">
                        <a:buNone/>
                      </a:pPr>
                      <a:r>
                        <a:rPr lang="en-US" dirty="0">
                          <a:effectLst/>
                        </a:rPr>
                        <a:t>First Author, Year</a:t>
                      </a:r>
                      <a:endParaRPr lang="en-US" b="1">
                        <a:effectLst/>
                      </a:endParaRPr>
                    </a:p>
                  </a:txBody>
                  <a:tcPr anchor="ctr"/>
                </a:tc>
                <a:tc>
                  <a:txBody>
                    <a:bodyPr/>
                    <a:lstStyle/>
                    <a:p>
                      <a:pPr lvl="0" algn="l">
                        <a:buNone/>
                      </a:pPr>
                      <a:r>
                        <a:rPr lang="en-US" dirty="0">
                          <a:effectLst/>
                        </a:rPr>
                        <a:t>Size of Dataset (n)</a:t>
                      </a:r>
                      <a:endParaRPr lang="en-US" b="1">
                        <a:effectLst/>
                      </a:endParaRPr>
                    </a:p>
                  </a:txBody>
                  <a:tcPr anchor="ctr"/>
                </a:tc>
                <a:tc>
                  <a:txBody>
                    <a:bodyPr/>
                    <a:lstStyle/>
                    <a:p>
                      <a:pPr lvl="0" algn="l">
                        <a:buNone/>
                      </a:pPr>
                      <a:r>
                        <a:rPr lang="en-US" dirty="0">
                          <a:effectLst/>
                        </a:rPr>
                        <a:t>Dataset</a:t>
                      </a:r>
                      <a:endParaRPr lang="en-US" b="1">
                        <a:effectLst/>
                      </a:endParaRPr>
                    </a:p>
                  </a:txBody>
                  <a:tcPr anchor="ctr"/>
                </a:tc>
                <a:tc>
                  <a:txBody>
                    <a:bodyPr/>
                    <a:lstStyle/>
                    <a:p>
                      <a:pPr lvl="0" algn="l">
                        <a:buNone/>
                      </a:pPr>
                      <a:r>
                        <a:rPr lang="en-US" dirty="0">
                          <a:effectLst/>
                        </a:rPr>
                        <a:t>Machine Learning Algorithms</a:t>
                      </a:r>
                      <a:endParaRPr lang="en-US" b="1">
                        <a:effectLst/>
                      </a:endParaRPr>
                    </a:p>
                  </a:txBody>
                  <a:tcPr anchor="ctr"/>
                </a:tc>
                <a:tc>
                  <a:txBody>
                    <a:bodyPr/>
                    <a:lstStyle/>
                    <a:p>
                      <a:pPr lvl="0" algn="l">
                        <a:buNone/>
                      </a:pPr>
                      <a:r>
                        <a:rPr lang="en-US" dirty="0">
                          <a:effectLst/>
                        </a:rPr>
                        <a:t>Accuracy (%)</a:t>
                      </a:r>
                      <a:endParaRPr lang="en-US" b="1" dirty="0">
                        <a:effectLst/>
                      </a:endParaRPr>
                    </a:p>
                  </a:txBody>
                  <a:tcPr anchor="ctr">
                    <a:solidFill>
                      <a:srgbClr val="C00000"/>
                    </a:solidFill>
                  </a:tcPr>
                </a:tc>
                <a:tc>
                  <a:txBody>
                    <a:bodyPr/>
                    <a:lstStyle/>
                    <a:p>
                      <a:pPr lvl="0" algn="l">
                        <a:buNone/>
                      </a:pPr>
                      <a:r>
                        <a:rPr lang="en-US" dirty="0">
                          <a:effectLst/>
                        </a:rPr>
                        <a:t>NOS</a:t>
                      </a:r>
                      <a:endParaRPr lang="en-US" b="1">
                        <a:effectLst/>
                      </a:endParaRPr>
                    </a:p>
                  </a:txBody>
                  <a:tcPr anchor="ctr"/>
                </a:tc>
                <a:extLst>
                  <a:ext uri="{0D108BD9-81ED-4DB2-BD59-A6C34878D82A}">
                    <a16:rowId xmlns:a16="http://schemas.microsoft.com/office/drawing/2014/main" val="388455420"/>
                  </a:ext>
                </a:extLst>
              </a:tr>
              <a:tr h="1776398">
                <a:tc>
                  <a:txBody>
                    <a:bodyPr/>
                    <a:lstStyle/>
                    <a:p>
                      <a:pPr algn="l" rtl="0" fontAlgn="base"/>
                      <a:r>
                        <a:rPr lang="en-US" dirty="0">
                          <a:effectLst/>
                        </a:rPr>
                        <a:t>Milosevic et al., 2015​​</a:t>
                      </a:r>
                      <a:endParaRPr lang="en-US" b="0" i="0" dirty="0">
                        <a:solidFill>
                          <a:srgbClr val="000000"/>
                        </a:solidFill>
                        <a:effectLst/>
                      </a:endParaRPr>
                    </a:p>
                  </a:txBody>
                  <a:tcPr/>
                </a:tc>
                <a:tc>
                  <a:txBody>
                    <a:bodyPr/>
                    <a:lstStyle/>
                    <a:p>
                      <a:pPr algn="ctr" rtl="0" fontAlgn="base"/>
                      <a:r>
                        <a:rPr lang="en-US" dirty="0">
                          <a:effectLst/>
                        </a:rPr>
                        <a:t>300​​</a:t>
                      </a:r>
                      <a:endParaRPr lang="en-US" b="0" i="0" dirty="0">
                        <a:solidFill>
                          <a:srgbClr val="000000"/>
                        </a:solidFill>
                        <a:effectLst/>
                      </a:endParaRPr>
                    </a:p>
                  </a:txBody>
                  <a:tcPr/>
                </a:tc>
                <a:tc>
                  <a:txBody>
                    <a:bodyPr/>
                    <a:lstStyle/>
                    <a:p>
                      <a:pPr algn="l" rtl="0" fontAlgn="base"/>
                      <a:r>
                        <a:rPr lang="en-US" dirty="0">
                          <a:effectLst/>
                        </a:rPr>
                        <a:t>The Mini Mammographic Database​​</a:t>
                      </a:r>
                      <a:endParaRPr lang="en-US" b="0" i="0" dirty="0">
                        <a:solidFill>
                          <a:srgbClr val="000000"/>
                        </a:solidFill>
                        <a:effectLst/>
                      </a:endParaRPr>
                    </a:p>
                  </a:txBody>
                  <a:tcPr/>
                </a:tc>
                <a:tc>
                  <a:txBody>
                    <a:bodyPr/>
                    <a:lstStyle/>
                    <a:p>
                      <a:pPr algn="l" rtl="0" fontAlgn="base"/>
                      <a:r>
                        <a:rPr lang="en-US" dirty="0">
                          <a:effectLst/>
                        </a:rPr>
                        <a:t>a. Super Vector Machine​​</a:t>
                      </a:r>
                      <a:br>
                        <a:rPr lang="en-US" dirty="0">
                          <a:effectLst/>
                        </a:rPr>
                      </a:br>
                      <a:r>
                        <a:rPr lang="en-US" dirty="0">
                          <a:effectLst/>
                        </a:rPr>
                        <a:t>b. K-Nearest Neighbor​​</a:t>
                      </a:r>
                      <a:br>
                        <a:rPr lang="en-US" dirty="0">
                          <a:effectLst/>
                        </a:rPr>
                      </a:br>
                      <a:r>
                        <a:rPr lang="en-US" dirty="0">
                          <a:effectLst/>
                        </a:rPr>
                        <a:t>c. Naive Bayes​​</a:t>
                      </a:r>
                      <a:endParaRPr lang="en-US" b="0" i="0" dirty="0">
                        <a:solidFill>
                          <a:srgbClr val="000000"/>
                        </a:solidFill>
                        <a:effectLst/>
                      </a:endParaRPr>
                    </a:p>
                  </a:txBody>
                  <a:tcPr anchor="ctr"/>
                </a:tc>
                <a:tc>
                  <a:txBody>
                    <a:bodyPr/>
                    <a:lstStyle/>
                    <a:p>
                      <a:pPr algn="ctr" rtl="0" fontAlgn="base"/>
                      <a:r>
                        <a:rPr lang="en-US" dirty="0">
                          <a:solidFill>
                            <a:schemeClr val="bg2"/>
                          </a:solidFill>
                          <a:effectLst/>
                        </a:rPr>
                        <a:t>a. 83.7​​</a:t>
                      </a:r>
                      <a:br>
                        <a:rPr lang="en-US" dirty="0">
                          <a:solidFill>
                            <a:schemeClr val="bg2"/>
                          </a:solidFill>
                          <a:effectLst/>
                        </a:rPr>
                      </a:br>
                      <a:r>
                        <a:rPr lang="en-US" dirty="0">
                          <a:solidFill>
                            <a:schemeClr val="bg2"/>
                          </a:solidFill>
                          <a:effectLst/>
                        </a:rPr>
                        <a:t>b. 54.3​​</a:t>
                      </a:r>
                      <a:br>
                        <a:rPr lang="en-US" dirty="0">
                          <a:solidFill>
                            <a:schemeClr val="bg2"/>
                          </a:solidFill>
                          <a:effectLst/>
                        </a:rPr>
                      </a:br>
                      <a:r>
                        <a:rPr lang="en-US" dirty="0">
                          <a:solidFill>
                            <a:schemeClr val="bg2"/>
                          </a:solidFill>
                          <a:effectLst/>
                        </a:rPr>
                        <a:t>c. 77.3​​</a:t>
                      </a:r>
                      <a:endParaRPr lang="en-US" b="0" i="0" dirty="0">
                        <a:solidFill>
                          <a:schemeClr val="bg2"/>
                        </a:solidFill>
                        <a:effectLst/>
                      </a:endParaRPr>
                    </a:p>
                  </a:txBody>
                  <a:tcPr anchor="ctr">
                    <a:solidFill>
                      <a:srgbClr val="CC0066"/>
                    </a:solidFill>
                  </a:tcPr>
                </a:tc>
                <a:tc>
                  <a:txBody>
                    <a:bodyPr/>
                    <a:lstStyle/>
                    <a:p>
                      <a:pPr algn="ctr" rtl="0" fontAlgn="base"/>
                      <a:r>
                        <a:rPr lang="en-US" dirty="0">
                          <a:effectLst/>
                        </a:rPr>
                        <a:t>7​​</a:t>
                      </a:r>
                      <a:endParaRPr lang="en-US" b="0" i="0" dirty="0">
                        <a:solidFill>
                          <a:srgbClr val="000000"/>
                        </a:solidFill>
                        <a:effectLst/>
                      </a:endParaRPr>
                    </a:p>
                  </a:txBody>
                  <a:tcPr/>
                </a:tc>
                <a:extLst>
                  <a:ext uri="{0D108BD9-81ED-4DB2-BD59-A6C34878D82A}">
                    <a16:rowId xmlns:a16="http://schemas.microsoft.com/office/drawing/2014/main" val="2480901076"/>
                  </a:ext>
                </a:extLst>
              </a:tr>
              <a:tr h="764837">
                <a:tc>
                  <a:txBody>
                    <a:bodyPr/>
                    <a:lstStyle/>
                    <a:p>
                      <a:pPr algn="l" rtl="0" fontAlgn="base"/>
                      <a:r>
                        <a:rPr lang="en-US" dirty="0">
                          <a:effectLst/>
                        </a:rPr>
                        <a:t>Sun et al., 2015​​</a:t>
                      </a:r>
                      <a:endParaRPr lang="en-US" b="0" i="0" dirty="0">
                        <a:solidFill>
                          <a:srgbClr val="000000"/>
                        </a:solidFill>
                        <a:effectLst/>
                      </a:endParaRPr>
                    </a:p>
                  </a:txBody>
                  <a:tcPr anchor="ctr"/>
                </a:tc>
                <a:tc>
                  <a:txBody>
                    <a:bodyPr/>
                    <a:lstStyle/>
                    <a:p>
                      <a:pPr algn="ctr" rtl="0" fontAlgn="base"/>
                      <a:r>
                        <a:rPr lang="en-US" dirty="0">
                          <a:effectLst/>
                        </a:rPr>
                        <a:t>340​​</a:t>
                      </a:r>
                      <a:endParaRPr lang="en-US" b="0" i="0" dirty="0">
                        <a:solidFill>
                          <a:srgbClr val="000000"/>
                        </a:solidFill>
                        <a:effectLst/>
                      </a:endParaRPr>
                    </a:p>
                  </a:txBody>
                  <a:tcPr anchor="ctr"/>
                </a:tc>
                <a:tc>
                  <a:txBody>
                    <a:bodyPr/>
                    <a:lstStyle/>
                    <a:p>
                      <a:pPr algn="l" rtl="0" fontAlgn="base"/>
                      <a:r>
                        <a:rPr lang="en-US" dirty="0">
                          <a:effectLst/>
                        </a:rPr>
                        <a:t>Primary data (digital mammograms)​​</a:t>
                      </a:r>
                      <a:endParaRPr lang="en-US" b="0" i="0" dirty="0">
                        <a:solidFill>
                          <a:srgbClr val="000000"/>
                        </a:solidFill>
                        <a:effectLst/>
                      </a:endParaRPr>
                    </a:p>
                  </a:txBody>
                  <a:tcPr anchor="ctr"/>
                </a:tc>
                <a:tc>
                  <a:txBody>
                    <a:bodyPr/>
                    <a:lstStyle/>
                    <a:p>
                      <a:pPr algn="l" rtl="0" fontAlgn="base"/>
                      <a:r>
                        <a:rPr lang="en-US" dirty="0">
                          <a:effectLst/>
                        </a:rPr>
                        <a:t>Super Vector Machine​​</a:t>
                      </a:r>
                      <a:endParaRPr lang="en-US" b="0" i="0" dirty="0">
                        <a:solidFill>
                          <a:srgbClr val="000000"/>
                        </a:solidFill>
                        <a:effectLst/>
                      </a:endParaRPr>
                    </a:p>
                  </a:txBody>
                  <a:tcPr anchor="ctr"/>
                </a:tc>
                <a:tc>
                  <a:txBody>
                    <a:bodyPr/>
                    <a:lstStyle/>
                    <a:p>
                      <a:pPr algn="ctr" rtl="0" fontAlgn="base"/>
                      <a:r>
                        <a:rPr lang="en-US" dirty="0">
                          <a:solidFill>
                            <a:schemeClr val="bg2"/>
                          </a:solidFill>
                          <a:effectLst/>
                        </a:rPr>
                        <a:t>72.9​​</a:t>
                      </a:r>
                      <a:endParaRPr lang="en-US" b="0" i="0" dirty="0">
                        <a:solidFill>
                          <a:schemeClr val="bg2"/>
                        </a:solidFill>
                        <a:effectLst/>
                      </a:endParaRPr>
                    </a:p>
                  </a:txBody>
                  <a:tcPr anchor="ctr">
                    <a:solidFill>
                      <a:srgbClr val="CC0066"/>
                    </a:solidFill>
                  </a:tcPr>
                </a:tc>
                <a:tc>
                  <a:txBody>
                    <a:bodyPr/>
                    <a:lstStyle/>
                    <a:p>
                      <a:pPr algn="ctr" rtl="0" fontAlgn="base"/>
                      <a:r>
                        <a:rPr lang="en-US" dirty="0">
                          <a:effectLst/>
                        </a:rPr>
                        <a:t>7​​</a:t>
                      </a:r>
                      <a:endParaRPr lang="en-US" b="0" i="0" dirty="0">
                        <a:solidFill>
                          <a:srgbClr val="000000"/>
                        </a:solidFill>
                        <a:effectLst/>
                      </a:endParaRPr>
                    </a:p>
                  </a:txBody>
                  <a:tcPr anchor="ctr"/>
                </a:tc>
                <a:extLst>
                  <a:ext uri="{0D108BD9-81ED-4DB2-BD59-A6C34878D82A}">
                    <a16:rowId xmlns:a16="http://schemas.microsoft.com/office/drawing/2014/main" val="2509110674"/>
                  </a:ext>
                </a:extLst>
              </a:tr>
              <a:tr h="1776398">
                <a:tc>
                  <a:txBody>
                    <a:bodyPr/>
                    <a:lstStyle/>
                    <a:p>
                      <a:pPr algn="l" rtl="0" fontAlgn="base"/>
                      <a:r>
                        <a:rPr lang="en-US" dirty="0">
                          <a:effectLst/>
                        </a:rPr>
                        <a:t>Asri et al., 2016​​</a:t>
                      </a:r>
                      <a:endParaRPr lang="en-US" b="0" i="0" dirty="0">
                        <a:solidFill>
                          <a:srgbClr val="000000"/>
                        </a:solidFill>
                        <a:effectLst/>
                      </a:endParaRPr>
                    </a:p>
                  </a:txBody>
                  <a:tcPr/>
                </a:tc>
                <a:tc>
                  <a:txBody>
                    <a:bodyPr/>
                    <a:lstStyle/>
                    <a:p>
                      <a:pPr algn="ctr" rtl="0" fontAlgn="base"/>
                      <a:r>
                        <a:rPr lang="en-US" dirty="0">
                          <a:effectLst/>
                        </a:rPr>
                        <a:t>699​​</a:t>
                      </a:r>
                      <a:endParaRPr lang="en-US" b="0" i="0" dirty="0">
                        <a:solidFill>
                          <a:srgbClr val="000000"/>
                        </a:solidFill>
                        <a:effectLst/>
                      </a:endParaRPr>
                    </a:p>
                  </a:txBody>
                  <a:tcPr/>
                </a:tc>
                <a:tc>
                  <a:txBody>
                    <a:bodyPr/>
                    <a:lstStyle/>
                    <a:p>
                      <a:pPr algn="l" rtl="0" fontAlgn="base"/>
                      <a:r>
                        <a:rPr lang="en-US" dirty="0">
                          <a:effectLst/>
                        </a:rPr>
                        <a:t>Wisconsin breast cancer dataset​​</a:t>
                      </a:r>
                      <a:endParaRPr lang="en-US" b="0" i="0" dirty="0">
                        <a:solidFill>
                          <a:srgbClr val="000000"/>
                        </a:solidFill>
                        <a:effectLst/>
                      </a:endParaRPr>
                    </a:p>
                  </a:txBody>
                  <a:tcPr/>
                </a:tc>
                <a:tc>
                  <a:txBody>
                    <a:bodyPr/>
                    <a:lstStyle/>
                    <a:p>
                      <a:pPr algn="l" rtl="0" fontAlgn="base"/>
                      <a:r>
                        <a:rPr lang="en-US" dirty="0">
                          <a:effectLst/>
                        </a:rPr>
                        <a:t>a. Support Vector Machine​​</a:t>
                      </a:r>
                      <a:br>
                        <a:rPr lang="en-US" dirty="0">
                          <a:effectLst/>
                        </a:rPr>
                      </a:br>
                      <a:r>
                        <a:rPr lang="en-US" dirty="0">
                          <a:effectLst/>
                        </a:rPr>
                        <a:t>b. Decision Tree​​</a:t>
                      </a:r>
                      <a:br>
                        <a:rPr lang="en-US" dirty="0">
                          <a:effectLst/>
                        </a:rPr>
                      </a:br>
                      <a:r>
                        <a:rPr lang="en-US" dirty="0">
                          <a:effectLst/>
                        </a:rPr>
                        <a:t>c. Naive Bayes​​</a:t>
                      </a:r>
                      <a:br>
                        <a:rPr lang="en-US" dirty="0">
                          <a:effectLst/>
                        </a:rPr>
                      </a:br>
                      <a:r>
                        <a:rPr lang="en-US" dirty="0">
                          <a:effectLst/>
                        </a:rPr>
                        <a:t>d. K-Nearest Neighbors​​</a:t>
                      </a:r>
                      <a:endParaRPr lang="en-US" b="0" i="0" dirty="0">
                        <a:solidFill>
                          <a:srgbClr val="000000"/>
                        </a:solidFill>
                        <a:effectLst/>
                      </a:endParaRPr>
                    </a:p>
                  </a:txBody>
                  <a:tcPr anchor="ctr"/>
                </a:tc>
                <a:tc>
                  <a:txBody>
                    <a:bodyPr/>
                    <a:lstStyle/>
                    <a:p>
                      <a:pPr algn="ctr" rtl="0" fontAlgn="base"/>
                      <a:r>
                        <a:rPr lang="en-US" dirty="0">
                          <a:solidFill>
                            <a:schemeClr val="bg2"/>
                          </a:solidFill>
                          <a:effectLst/>
                        </a:rPr>
                        <a:t>a. 97.13​​</a:t>
                      </a:r>
                      <a:br>
                        <a:rPr lang="en-US" dirty="0">
                          <a:solidFill>
                            <a:schemeClr val="bg2"/>
                          </a:solidFill>
                          <a:effectLst/>
                        </a:rPr>
                      </a:br>
                      <a:r>
                        <a:rPr lang="en-US" dirty="0">
                          <a:solidFill>
                            <a:schemeClr val="bg2"/>
                          </a:solidFill>
                          <a:effectLst/>
                        </a:rPr>
                        <a:t>b. 95.13​​</a:t>
                      </a:r>
                      <a:br>
                        <a:rPr lang="en-US" dirty="0">
                          <a:solidFill>
                            <a:schemeClr val="bg2"/>
                          </a:solidFill>
                          <a:effectLst/>
                        </a:rPr>
                      </a:br>
                      <a:r>
                        <a:rPr lang="en-US" dirty="0">
                          <a:solidFill>
                            <a:schemeClr val="bg2"/>
                          </a:solidFill>
                          <a:effectLst/>
                        </a:rPr>
                        <a:t>c. 95.99​​</a:t>
                      </a:r>
                      <a:br>
                        <a:rPr lang="en-US" dirty="0">
                          <a:solidFill>
                            <a:schemeClr val="bg2"/>
                          </a:solidFill>
                          <a:effectLst/>
                        </a:rPr>
                      </a:br>
                      <a:r>
                        <a:rPr lang="en-US" dirty="0">
                          <a:solidFill>
                            <a:schemeClr val="bg2"/>
                          </a:solidFill>
                          <a:effectLst/>
                        </a:rPr>
                        <a:t>d. 95.27​​</a:t>
                      </a:r>
                      <a:endParaRPr lang="en-US" b="0" i="0" dirty="0">
                        <a:solidFill>
                          <a:schemeClr val="bg2"/>
                        </a:solidFill>
                        <a:effectLst/>
                      </a:endParaRPr>
                    </a:p>
                  </a:txBody>
                  <a:tcPr anchor="ctr">
                    <a:solidFill>
                      <a:srgbClr val="CC0066"/>
                    </a:solidFill>
                  </a:tcPr>
                </a:tc>
                <a:tc>
                  <a:txBody>
                    <a:bodyPr/>
                    <a:lstStyle/>
                    <a:p>
                      <a:pPr algn="ctr" rtl="0" fontAlgn="base"/>
                      <a:r>
                        <a:rPr lang="en-US" dirty="0">
                          <a:effectLst/>
                        </a:rPr>
                        <a:t>8​​</a:t>
                      </a:r>
                      <a:endParaRPr lang="en-US" b="0" i="0" dirty="0">
                        <a:solidFill>
                          <a:srgbClr val="000000"/>
                        </a:solidFill>
                        <a:effectLst/>
                      </a:endParaRPr>
                    </a:p>
                  </a:txBody>
                  <a:tcPr/>
                </a:tc>
                <a:extLst>
                  <a:ext uri="{0D108BD9-81ED-4DB2-BD59-A6C34878D82A}">
                    <a16:rowId xmlns:a16="http://schemas.microsoft.com/office/drawing/2014/main" val="3635497204"/>
                  </a:ext>
                </a:extLst>
              </a:tr>
              <a:tr h="986886">
                <a:tc>
                  <a:txBody>
                    <a:bodyPr/>
                    <a:lstStyle/>
                    <a:p>
                      <a:pPr algn="l" rtl="0" fontAlgn="base"/>
                      <a:r>
                        <a:rPr lang="en-US" dirty="0">
                          <a:effectLst/>
                        </a:rPr>
                        <a:t>Heidari et al., 2018​​</a:t>
                      </a:r>
                      <a:endParaRPr lang="en-US" b="0" i="0" dirty="0">
                        <a:solidFill>
                          <a:srgbClr val="000000"/>
                        </a:solidFill>
                        <a:effectLst/>
                      </a:endParaRPr>
                    </a:p>
                  </a:txBody>
                  <a:tcPr anchor="ctr"/>
                </a:tc>
                <a:tc>
                  <a:txBody>
                    <a:bodyPr/>
                    <a:lstStyle/>
                    <a:p>
                      <a:pPr algn="ctr" rtl="0" fontAlgn="base"/>
                      <a:r>
                        <a:rPr lang="en-US" dirty="0">
                          <a:effectLst/>
                        </a:rPr>
                        <a:t>500​​</a:t>
                      </a:r>
                      <a:endParaRPr lang="en-US" b="0" i="0" dirty="0">
                        <a:solidFill>
                          <a:srgbClr val="000000"/>
                        </a:solidFill>
                        <a:effectLst/>
                      </a:endParaRPr>
                    </a:p>
                  </a:txBody>
                  <a:tcPr anchor="ctr"/>
                </a:tc>
                <a:tc>
                  <a:txBody>
                    <a:bodyPr/>
                    <a:lstStyle/>
                    <a:p>
                      <a:pPr algn="l" rtl="0" fontAlgn="base"/>
                      <a:r>
                        <a:rPr lang="en-US" dirty="0">
                          <a:effectLst/>
                        </a:rPr>
                        <a:t>Primary data (full-field digital mammography)​​</a:t>
                      </a:r>
                      <a:endParaRPr lang="en-US" b="0" i="0" dirty="0">
                        <a:solidFill>
                          <a:srgbClr val="000000"/>
                        </a:solidFill>
                        <a:effectLst/>
                      </a:endParaRPr>
                    </a:p>
                  </a:txBody>
                  <a:tcPr anchor="ctr"/>
                </a:tc>
                <a:tc>
                  <a:txBody>
                    <a:bodyPr/>
                    <a:lstStyle/>
                    <a:p>
                      <a:pPr algn="l" rtl="0" fontAlgn="base"/>
                      <a:r>
                        <a:rPr lang="en-US" dirty="0">
                          <a:effectLst/>
                        </a:rPr>
                        <a:t>Super Vector Machine​​</a:t>
                      </a:r>
                      <a:endParaRPr lang="en-US" b="0" i="0" dirty="0">
                        <a:solidFill>
                          <a:srgbClr val="000000"/>
                        </a:solidFill>
                        <a:effectLst/>
                      </a:endParaRPr>
                    </a:p>
                  </a:txBody>
                  <a:tcPr anchor="ctr"/>
                </a:tc>
                <a:tc>
                  <a:txBody>
                    <a:bodyPr/>
                    <a:lstStyle/>
                    <a:p>
                      <a:pPr algn="ctr" rtl="0" fontAlgn="base"/>
                      <a:r>
                        <a:rPr lang="en-US" dirty="0">
                          <a:solidFill>
                            <a:schemeClr val="bg2"/>
                          </a:solidFill>
                          <a:effectLst/>
                        </a:rPr>
                        <a:t>60.8​​</a:t>
                      </a:r>
                      <a:endParaRPr lang="en-US" b="0" i="0" dirty="0">
                        <a:solidFill>
                          <a:schemeClr val="bg2"/>
                        </a:solidFill>
                        <a:effectLst/>
                      </a:endParaRPr>
                    </a:p>
                  </a:txBody>
                  <a:tcPr anchor="ctr">
                    <a:solidFill>
                      <a:srgbClr val="CC0066"/>
                    </a:solidFill>
                  </a:tcPr>
                </a:tc>
                <a:tc>
                  <a:txBody>
                    <a:bodyPr/>
                    <a:lstStyle/>
                    <a:p>
                      <a:pPr algn="ctr" rtl="0" fontAlgn="base"/>
                      <a:r>
                        <a:rPr lang="en-US" dirty="0">
                          <a:effectLst/>
                        </a:rPr>
                        <a:t>7​​</a:t>
                      </a:r>
                      <a:endParaRPr lang="en-US" b="0" i="0" dirty="0">
                        <a:solidFill>
                          <a:srgbClr val="000000"/>
                        </a:solidFill>
                        <a:effectLst/>
                      </a:endParaRPr>
                    </a:p>
                  </a:txBody>
                  <a:tcPr anchor="ctr"/>
                </a:tc>
                <a:extLst>
                  <a:ext uri="{0D108BD9-81ED-4DB2-BD59-A6C34878D82A}">
                    <a16:rowId xmlns:a16="http://schemas.microsoft.com/office/drawing/2014/main" val="1822743596"/>
                  </a:ext>
                </a:extLst>
              </a:tr>
            </a:tbl>
          </a:graphicData>
        </a:graphic>
      </p:graphicFrame>
      <p:sp>
        <p:nvSpPr>
          <p:cNvPr id="3" name="TextBox 2">
            <a:extLst>
              <a:ext uri="{FF2B5EF4-FFF2-40B4-BE49-F238E27FC236}">
                <a16:creationId xmlns:a16="http://schemas.microsoft.com/office/drawing/2014/main" id="{B9590DB3-AF21-1D2F-582A-D322634A7F94}"/>
              </a:ext>
            </a:extLst>
          </p:cNvPr>
          <p:cNvSpPr txBox="1"/>
          <p:nvPr/>
        </p:nvSpPr>
        <p:spPr>
          <a:xfrm>
            <a:off x="38100" y="6581774"/>
            <a:ext cx="101536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Note: Super Vector Machine is same is Support Vector Machine</a:t>
            </a:r>
          </a:p>
        </p:txBody>
      </p:sp>
      <p:sp>
        <p:nvSpPr>
          <p:cNvPr id="2" name="TextBox 1">
            <a:extLst>
              <a:ext uri="{FF2B5EF4-FFF2-40B4-BE49-F238E27FC236}">
                <a16:creationId xmlns:a16="http://schemas.microsoft.com/office/drawing/2014/main" id="{86143291-FBF5-B3BF-9AA9-CF6677389B29}"/>
              </a:ext>
            </a:extLst>
          </p:cNvPr>
          <p:cNvSpPr txBox="1"/>
          <p:nvPr/>
        </p:nvSpPr>
        <p:spPr>
          <a:xfrm>
            <a:off x="87085" y="0"/>
            <a:ext cx="106555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tx2"/>
                </a:solidFill>
                <a:latin typeface="+mj-lt"/>
                <a:ea typeface="+mj-lt"/>
                <a:cs typeface="+mj-lt"/>
              </a:rPr>
              <a:t>6. Systematic Review of Different ML Algorithms</a:t>
            </a:r>
            <a:r>
              <a:rPr lang="en-US" sz="3200" dirty="0">
                <a:solidFill>
                  <a:srgbClr val="212121"/>
                </a:solidFill>
                <a:latin typeface="Cambria"/>
                <a:ea typeface="Cambria"/>
                <a:cs typeface="+mj-lt"/>
              </a:rPr>
              <a:t> </a:t>
            </a:r>
            <a:r>
              <a:rPr lang="en-US" sz="3600" dirty="0">
                <a:solidFill>
                  <a:srgbClr val="420023"/>
                </a:solidFill>
                <a:latin typeface="Gill Sans Nova"/>
              </a:rPr>
              <a:t>(cont.)</a:t>
            </a:r>
            <a:endParaRPr lang="en-US" sz="3600" dirty="0">
              <a:cs typeface="Calibri"/>
            </a:endParaRPr>
          </a:p>
        </p:txBody>
      </p:sp>
    </p:spTree>
    <p:extLst>
      <p:ext uri="{BB962C8B-B14F-4D97-AF65-F5344CB8AC3E}">
        <p14:creationId xmlns:p14="http://schemas.microsoft.com/office/powerpoint/2010/main" val="3841990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B11A1DF5-E9B5-0333-7049-F05A32BD185A}"/>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628291" y="2137628"/>
            <a:ext cx="10935418" cy="4096643"/>
          </a:xfrm>
        </p:spPr>
      </p:pic>
      <p:sp>
        <p:nvSpPr>
          <p:cNvPr id="5" name="TextBox 4">
            <a:extLst>
              <a:ext uri="{FF2B5EF4-FFF2-40B4-BE49-F238E27FC236}">
                <a16:creationId xmlns:a16="http://schemas.microsoft.com/office/drawing/2014/main" id="{F03E421D-4ADD-0F0F-0FA1-A388564B8E63}"/>
              </a:ext>
            </a:extLst>
          </p:cNvPr>
          <p:cNvSpPr txBox="1"/>
          <p:nvPr/>
        </p:nvSpPr>
        <p:spPr>
          <a:xfrm>
            <a:off x="539651" y="6234271"/>
            <a:ext cx="103968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33333"/>
                </a:solidFill>
                <a:latin typeface="Cambria"/>
                <a:ea typeface="Cambria"/>
              </a:rPr>
              <a:t>Forest Plot Breast Cancer Risk Calculation Using Super Vector Machine</a:t>
            </a:r>
            <a:endParaRPr lang="en-US" dirty="0"/>
          </a:p>
        </p:txBody>
      </p:sp>
      <p:sp>
        <p:nvSpPr>
          <p:cNvPr id="2" name="TextBox 1">
            <a:extLst>
              <a:ext uri="{FF2B5EF4-FFF2-40B4-BE49-F238E27FC236}">
                <a16:creationId xmlns:a16="http://schemas.microsoft.com/office/drawing/2014/main" id="{6C263511-9FDE-C3DF-5E89-2379322AC267}"/>
              </a:ext>
            </a:extLst>
          </p:cNvPr>
          <p:cNvSpPr txBox="1"/>
          <p:nvPr/>
        </p:nvSpPr>
        <p:spPr>
          <a:xfrm>
            <a:off x="539651" y="1362910"/>
            <a:ext cx="110064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12121"/>
                </a:solidFill>
                <a:latin typeface="Cambria"/>
                <a:ea typeface="Cambria"/>
              </a:rPr>
              <a:t> There were 10 studies of breast cancer risk calculation using super vector machine algorithm, the sensitivity value of the algorithm was between 0.67 and 0.99, while the specificity value was 0.60 to 0.98 </a:t>
            </a:r>
            <a:r>
              <a:rPr lang="en-US" baseline="30000" dirty="0">
                <a:latin typeface="Calibri"/>
                <a:ea typeface="Cambria"/>
                <a:cs typeface="Calibri"/>
              </a:rPr>
              <a:t>[18]</a:t>
            </a:r>
            <a:endParaRPr lang="en-US" baseline="30000" dirty="0">
              <a:cs typeface="Calibri"/>
            </a:endParaRPr>
          </a:p>
        </p:txBody>
      </p:sp>
      <p:sp>
        <p:nvSpPr>
          <p:cNvPr id="6" name="TextBox 5">
            <a:extLst>
              <a:ext uri="{FF2B5EF4-FFF2-40B4-BE49-F238E27FC236}">
                <a16:creationId xmlns:a16="http://schemas.microsoft.com/office/drawing/2014/main" id="{8C25F2B1-EF21-DA78-78B1-4561170783A1}"/>
              </a:ext>
            </a:extLst>
          </p:cNvPr>
          <p:cNvSpPr txBox="1"/>
          <p:nvPr/>
        </p:nvSpPr>
        <p:spPr>
          <a:xfrm>
            <a:off x="73121" y="778135"/>
            <a:ext cx="1279379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tx2"/>
                </a:solidFill>
                <a:latin typeface="+mj-lt"/>
                <a:ea typeface="+mj-lt"/>
                <a:cs typeface="+mj-lt"/>
              </a:rPr>
              <a:t>Forest Plot Breast Cancer Risk Calculation Using Super Vector Machine</a:t>
            </a:r>
            <a:endParaRPr lang="en-US" sz="3200" baseline="30000" dirty="0">
              <a:solidFill>
                <a:schemeClr val="tx2"/>
              </a:solidFill>
              <a:latin typeface="+mj-lt"/>
              <a:ea typeface="+mj-lt"/>
              <a:cs typeface="+mj-lt"/>
            </a:endParaRPr>
          </a:p>
        </p:txBody>
      </p:sp>
      <p:sp>
        <p:nvSpPr>
          <p:cNvPr id="3" name="TextBox 2">
            <a:extLst>
              <a:ext uri="{FF2B5EF4-FFF2-40B4-BE49-F238E27FC236}">
                <a16:creationId xmlns:a16="http://schemas.microsoft.com/office/drawing/2014/main" id="{18BF6703-9BDC-24DB-8FBB-6C11D6CBC41E}"/>
              </a:ext>
            </a:extLst>
          </p:cNvPr>
          <p:cNvSpPr txBox="1"/>
          <p:nvPr/>
        </p:nvSpPr>
        <p:spPr>
          <a:xfrm>
            <a:off x="71565" y="195304"/>
            <a:ext cx="106555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tx2"/>
                </a:solidFill>
                <a:latin typeface="+mj-lt"/>
                <a:ea typeface="+mj-lt"/>
                <a:cs typeface="+mj-lt"/>
              </a:rPr>
              <a:t>6. Systematic Review of Different ML Algorithms</a:t>
            </a:r>
            <a:r>
              <a:rPr lang="en-US" sz="3200" dirty="0">
                <a:solidFill>
                  <a:srgbClr val="212121"/>
                </a:solidFill>
                <a:latin typeface="Cambria"/>
                <a:ea typeface="Cambria"/>
                <a:cs typeface="+mj-lt"/>
              </a:rPr>
              <a:t> </a:t>
            </a:r>
            <a:r>
              <a:rPr lang="en-US" sz="3600" dirty="0">
                <a:solidFill>
                  <a:srgbClr val="420023"/>
                </a:solidFill>
                <a:latin typeface="Gill Sans Nova"/>
              </a:rPr>
              <a:t>(cont.)</a:t>
            </a:r>
            <a:endParaRPr lang="en-US" sz="3600" dirty="0">
              <a:cs typeface="Calibri"/>
            </a:endParaRPr>
          </a:p>
        </p:txBody>
      </p:sp>
      <p:graphicFrame>
        <p:nvGraphicFramePr>
          <p:cNvPr id="7" name="Table 7">
            <a:extLst>
              <a:ext uri="{FF2B5EF4-FFF2-40B4-BE49-F238E27FC236}">
                <a16:creationId xmlns:a16="http://schemas.microsoft.com/office/drawing/2014/main" id="{B21DE8CE-9381-A1FE-07D9-EFE7409469D2}"/>
              </a:ext>
            </a:extLst>
          </p:cNvPr>
          <p:cNvGraphicFramePr>
            <a:graphicFrameLocks noGrp="1" noDrilldown="1" noMove="1" noResize="1"/>
          </p:cNvGraphicFramePr>
          <p:nvPr>
            <p:extLst>
              <p:ext uri="{D42A27DB-BD31-4B8C-83A1-F6EECF244321}">
                <p14:modId xmlns:p14="http://schemas.microsoft.com/office/powerpoint/2010/main" val="998535040"/>
              </p:ext>
            </p:extLst>
          </p:nvPr>
        </p:nvGraphicFramePr>
        <p:xfrm>
          <a:off x="539651" y="2008487"/>
          <a:ext cx="11024056" cy="370840"/>
        </p:xfrm>
        <a:graphic>
          <a:graphicData uri="http://schemas.openxmlformats.org/drawingml/2006/table">
            <a:tbl>
              <a:tblPr firstRow="1" bandRow="1">
                <a:tableStyleId>{5C22544A-7EE6-4342-B048-85BDC9FD1C3A}</a:tableStyleId>
              </a:tblPr>
              <a:tblGrid>
                <a:gridCol w="2343508">
                  <a:extLst>
                    <a:ext uri="{9D8B030D-6E8A-4147-A177-3AD203B41FA5}">
                      <a16:colId xmlns:a16="http://schemas.microsoft.com/office/drawing/2014/main" val="496813861"/>
                    </a:ext>
                  </a:extLst>
                </a:gridCol>
                <a:gridCol w="401217">
                  <a:extLst>
                    <a:ext uri="{9D8B030D-6E8A-4147-A177-3AD203B41FA5}">
                      <a16:colId xmlns:a16="http://schemas.microsoft.com/office/drawing/2014/main" val="2947353705"/>
                    </a:ext>
                  </a:extLst>
                </a:gridCol>
                <a:gridCol w="382555">
                  <a:extLst>
                    <a:ext uri="{9D8B030D-6E8A-4147-A177-3AD203B41FA5}">
                      <a16:colId xmlns:a16="http://schemas.microsoft.com/office/drawing/2014/main" val="1574102854"/>
                    </a:ext>
                  </a:extLst>
                </a:gridCol>
                <a:gridCol w="419877">
                  <a:extLst>
                    <a:ext uri="{9D8B030D-6E8A-4147-A177-3AD203B41FA5}">
                      <a16:colId xmlns:a16="http://schemas.microsoft.com/office/drawing/2014/main" val="3424376658"/>
                    </a:ext>
                  </a:extLst>
                </a:gridCol>
                <a:gridCol w="401216">
                  <a:extLst>
                    <a:ext uri="{9D8B030D-6E8A-4147-A177-3AD203B41FA5}">
                      <a16:colId xmlns:a16="http://schemas.microsoft.com/office/drawing/2014/main" val="3914942272"/>
                    </a:ext>
                  </a:extLst>
                </a:gridCol>
                <a:gridCol w="1698172">
                  <a:extLst>
                    <a:ext uri="{9D8B030D-6E8A-4147-A177-3AD203B41FA5}">
                      <a16:colId xmlns:a16="http://schemas.microsoft.com/office/drawing/2014/main" val="2787798123"/>
                    </a:ext>
                  </a:extLst>
                </a:gridCol>
                <a:gridCol w="1670180">
                  <a:extLst>
                    <a:ext uri="{9D8B030D-6E8A-4147-A177-3AD203B41FA5}">
                      <a16:colId xmlns:a16="http://schemas.microsoft.com/office/drawing/2014/main" val="631824708"/>
                    </a:ext>
                  </a:extLst>
                </a:gridCol>
                <a:gridCol w="1996751">
                  <a:extLst>
                    <a:ext uri="{9D8B030D-6E8A-4147-A177-3AD203B41FA5}">
                      <a16:colId xmlns:a16="http://schemas.microsoft.com/office/drawing/2014/main" val="947515881"/>
                    </a:ext>
                  </a:extLst>
                </a:gridCol>
                <a:gridCol w="1710580">
                  <a:extLst>
                    <a:ext uri="{9D8B030D-6E8A-4147-A177-3AD203B41FA5}">
                      <a16:colId xmlns:a16="http://schemas.microsoft.com/office/drawing/2014/main" val="2110549804"/>
                    </a:ext>
                  </a:extLst>
                </a:gridCol>
              </a:tblGrid>
              <a:tr h="370840">
                <a:tc>
                  <a:txBody>
                    <a:bodyPr/>
                    <a:lstStyle/>
                    <a:p>
                      <a:r>
                        <a:rPr lang="en-IN" sz="1400" dirty="0"/>
                        <a:t>Study</a:t>
                      </a:r>
                    </a:p>
                  </a:txBody>
                  <a:tcPr/>
                </a:tc>
                <a:tc>
                  <a:txBody>
                    <a:bodyPr/>
                    <a:lstStyle/>
                    <a:p>
                      <a:r>
                        <a:rPr lang="en-IN" sz="1400" dirty="0"/>
                        <a:t>TP</a:t>
                      </a:r>
                    </a:p>
                  </a:txBody>
                  <a:tcPr/>
                </a:tc>
                <a:tc>
                  <a:txBody>
                    <a:bodyPr/>
                    <a:lstStyle/>
                    <a:p>
                      <a:r>
                        <a:rPr lang="en-IN" sz="1400" dirty="0"/>
                        <a:t>FP</a:t>
                      </a:r>
                    </a:p>
                  </a:txBody>
                  <a:tcPr/>
                </a:tc>
                <a:tc>
                  <a:txBody>
                    <a:bodyPr/>
                    <a:lstStyle/>
                    <a:p>
                      <a:r>
                        <a:rPr lang="en-IN" sz="1400" dirty="0"/>
                        <a:t>FN</a:t>
                      </a:r>
                    </a:p>
                  </a:txBody>
                  <a:tcPr/>
                </a:tc>
                <a:tc>
                  <a:txBody>
                    <a:bodyPr/>
                    <a:lstStyle/>
                    <a:p>
                      <a:r>
                        <a:rPr lang="en-IN" sz="1400" dirty="0"/>
                        <a:t>TN</a:t>
                      </a:r>
                    </a:p>
                  </a:txBody>
                  <a:tcPr/>
                </a:tc>
                <a:tc>
                  <a:txBody>
                    <a:bodyPr/>
                    <a:lstStyle/>
                    <a:p>
                      <a:r>
                        <a:rPr lang="en-IN" sz="1400" dirty="0"/>
                        <a:t>Sensitivity (95% CI)</a:t>
                      </a:r>
                    </a:p>
                  </a:txBody>
                  <a:tcPr/>
                </a:tc>
                <a:tc>
                  <a:txBody>
                    <a:bodyPr/>
                    <a:lstStyle/>
                    <a:p>
                      <a:r>
                        <a:rPr lang="en-IN" sz="1400" dirty="0"/>
                        <a:t>Specificity (95% CI)</a:t>
                      </a:r>
                    </a:p>
                  </a:txBody>
                  <a:tcPr/>
                </a:tc>
                <a:tc>
                  <a:txBody>
                    <a:bodyPr/>
                    <a:lstStyle/>
                    <a:p>
                      <a:r>
                        <a:rPr lang="en-IN" sz="1400" dirty="0"/>
                        <a:t>Sensitivity (95% CI)</a:t>
                      </a:r>
                    </a:p>
                  </a:txBody>
                  <a:tcPr/>
                </a:tc>
                <a:tc>
                  <a:txBody>
                    <a:bodyPr/>
                    <a:lstStyle/>
                    <a:p>
                      <a:r>
                        <a:rPr lang="en-IN" sz="1400" dirty="0"/>
                        <a:t>Specificity (95% CI)</a:t>
                      </a:r>
                    </a:p>
                  </a:txBody>
                  <a:tcPr/>
                </a:tc>
                <a:extLst>
                  <a:ext uri="{0D108BD9-81ED-4DB2-BD59-A6C34878D82A}">
                    <a16:rowId xmlns:a16="http://schemas.microsoft.com/office/drawing/2014/main" val="765995832"/>
                  </a:ext>
                </a:extLst>
              </a:tr>
            </a:tbl>
          </a:graphicData>
        </a:graphic>
      </p:graphicFrame>
    </p:spTree>
    <p:extLst>
      <p:ext uri="{BB962C8B-B14F-4D97-AF65-F5344CB8AC3E}">
        <p14:creationId xmlns:p14="http://schemas.microsoft.com/office/powerpoint/2010/main" val="2528094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B73A29E0-A42F-A155-D8BF-F0A6FEF704F0}"/>
              </a:ext>
            </a:extLst>
          </p:cNvPr>
          <p:cNvPicPr>
            <a:picLocks noGrp="1" noRot="1" noChangeAspect="1" noMove="1" noResize="1" noEditPoints="1" noAdjustHandles="1" noChangeArrowheads="1" noChangeShapeType="1" noCrop="1"/>
          </p:cNvPicPr>
          <p:nvPr/>
        </p:nvPicPr>
        <p:blipFill>
          <a:blip r:embed="rId2"/>
          <a:stretch>
            <a:fillRect/>
          </a:stretch>
        </p:blipFill>
        <p:spPr>
          <a:xfrm>
            <a:off x="647206" y="1561813"/>
            <a:ext cx="11024056" cy="1636398"/>
          </a:xfrm>
          <a:prstGeom prst="rect">
            <a:avLst/>
          </a:prstGeom>
        </p:spPr>
      </p:pic>
      <p:sp>
        <p:nvSpPr>
          <p:cNvPr id="5" name="TextBox 4">
            <a:extLst>
              <a:ext uri="{FF2B5EF4-FFF2-40B4-BE49-F238E27FC236}">
                <a16:creationId xmlns:a16="http://schemas.microsoft.com/office/drawing/2014/main" id="{7EFCE03E-24E0-3D27-4164-DDC6BC69EE72}"/>
              </a:ext>
            </a:extLst>
          </p:cNvPr>
          <p:cNvSpPr txBox="1"/>
          <p:nvPr/>
        </p:nvSpPr>
        <p:spPr>
          <a:xfrm>
            <a:off x="647205" y="3239985"/>
            <a:ext cx="108975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33333"/>
                </a:solidFill>
                <a:latin typeface="Cambria"/>
                <a:ea typeface="Cambria"/>
              </a:rPr>
              <a:t>Artificial Neural Network - </a:t>
            </a:r>
            <a:r>
              <a:rPr lang="en-US" dirty="0">
                <a:ea typeface="+mn-lt"/>
                <a:cs typeface="+mn-lt"/>
              </a:rPr>
              <a:t>sensitivity - between 0.84 and 0.97, specificity - 0.71 to 0.99</a:t>
            </a:r>
            <a:endParaRPr lang="en-US" dirty="0"/>
          </a:p>
        </p:txBody>
      </p:sp>
      <p:pic>
        <p:nvPicPr>
          <p:cNvPr id="6" name="Picture 6" descr="Text, letter&#10;&#10;Description automatically generated">
            <a:extLst>
              <a:ext uri="{FF2B5EF4-FFF2-40B4-BE49-F238E27FC236}">
                <a16:creationId xmlns:a16="http://schemas.microsoft.com/office/drawing/2014/main" id="{49D720A3-2B71-F4C9-B1EB-1F6079F52D0C}"/>
              </a:ext>
            </a:extLst>
          </p:cNvPr>
          <p:cNvPicPr>
            <a:picLocks noGrp="1" noRot="1" noChangeAspect="1" noMove="1" noResize="1" noEditPoints="1" noAdjustHandles="1" noChangeArrowheads="1" noChangeShapeType="1" noCrop="1"/>
          </p:cNvPicPr>
          <p:nvPr/>
        </p:nvPicPr>
        <p:blipFill>
          <a:blip r:embed="rId3"/>
          <a:stretch>
            <a:fillRect/>
          </a:stretch>
        </p:blipFill>
        <p:spPr>
          <a:xfrm>
            <a:off x="726374" y="4015699"/>
            <a:ext cx="10944887" cy="1557929"/>
          </a:xfrm>
          <a:prstGeom prst="rect">
            <a:avLst/>
          </a:prstGeom>
        </p:spPr>
      </p:pic>
      <p:sp>
        <p:nvSpPr>
          <p:cNvPr id="7" name="TextBox 6">
            <a:extLst>
              <a:ext uri="{FF2B5EF4-FFF2-40B4-BE49-F238E27FC236}">
                <a16:creationId xmlns:a16="http://schemas.microsoft.com/office/drawing/2014/main" id="{0E941CE0-9253-2104-490C-93D911844BCB}"/>
              </a:ext>
            </a:extLst>
          </p:cNvPr>
          <p:cNvSpPr txBox="1"/>
          <p:nvPr/>
        </p:nvSpPr>
        <p:spPr>
          <a:xfrm>
            <a:off x="726374" y="5575465"/>
            <a:ext cx="111845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33333"/>
                </a:solidFill>
                <a:latin typeface="Cambria"/>
                <a:ea typeface="Cambria"/>
              </a:rPr>
              <a:t>Decision Tree -</a:t>
            </a:r>
            <a:r>
              <a:rPr lang="en-US" dirty="0">
                <a:solidFill>
                  <a:srgbClr val="333333"/>
                </a:solidFill>
                <a:latin typeface="Cambria"/>
                <a:ea typeface="Cambria"/>
                <a:cs typeface="+mn-lt"/>
              </a:rPr>
              <a:t> </a:t>
            </a:r>
            <a:r>
              <a:rPr lang="en-US" dirty="0">
                <a:ea typeface="+mn-lt"/>
                <a:cs typeface="+mn-lt"/>
              </a:rPr>
              <a:t>sensitivity - between 0.90 and 0.92, specificity - 0.79 to 0.97</a:t>
            </a:r>
          </a:p>
        </p:txBody>
      </p:sp>
      <p:sp>
        <p:nvSpPr>
          <p:cNvPr id="12" name="TextBox 11">
            <a:extLst>
              <a:ext uri="{FF2B5EF4-FFF2-40B4-BE49-F238E27FC236}">
                <a16:creationId xmlns:a16="http://schemas.microsoft.com/office/drawing/2014/main" id="{77944152-7FAB-5EDF-5CA2-DD113D91AF4A}"/>
              </a:ext>
            </a:extLst>
          </p:cNvPr>
          <p:cNvSpPr txBox="1"/>
          <p:nvPr/>
        </p:nvSpPr>
        <p:spPr>
          <a:xfrm>
            <a:off x="176153" y="685732"/>
            <a:ext cx="120158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tx2"/>
                </a:solidFill>
                <a:latin typeface="+mj-lt"/>
                <a:ea typeface="+mj-lt"/>
                <a:cs typeface="+mj-lt"/>
              </a:rPr>
              <a:t>Forest Plot Breast Cancer Risk Calculation using other ML techniques</a:t>
            </a:r>
          </a:p>
          <a:p>
            <a:endParaRPr lang="en-US" sz="2800" b="1" dirty="0">
              <a:solidFill>
                <a:srgbClr val="333333"/>
              </a:solidFill>
              <a:latin typeface="Cambria"/>
              <a:ea typeface="Cambria"/>
            </a:endParaRPr>
          </a:p>
        </p:txBody>
      </p:sp>
      <p:sp>
        <p:nvSpPr>
          <p:cNvPr id="2" name="TextBox 1">
            <a:extLst>
              <a:ext uri="{FF2B5EF4-FFF2-40B4-BE49-F238E27FC236}">
                <a16:creationId xmlns:a16="http://schemas.microsoft.com/office/drawing/2014/main" id="{2819CD0E-9DC0-D1D9-C2FC-E339908CF061}"/>
              </a:ext>
            </a:extLst>
          </p:cNvPr>
          <p:cNvSpPr txBox="1"/>
          <p:nvPr/>
        </p:nvSpPr>
        <p:spPr>
          <a:xfrm>
            <a:off x="176153" y="116184"/>
            <a:ext cx="106555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tx2"/>
                </a:solidFill>
                <a:latin typeface="+mj-lt"/>
                <a:ea typeface="+mj-lt"/>
                <a:cs typeface="+mj-lt"/>
              </a:rPr>
              <a:t>6. Systematic Review of Different ML Algorithms</a:t>
            </a:r>
            <a:r>
              <a:rPr lang="en-US" sz="3200" dirty="0">
                <a:solidFill>
                  <a:srgbClr val="212121"/>
                </a:solidFill>
                <a:latin typeface="Cambria"/>
                <a:ea typeface="Cambria"/>
                <a:cs typeface="+mj-lt"/>
              </a:rPr>
              <a:t> </a:t>
            </a:r>
            <a:r>
              <a:rPr lang="en-US" sz="3600" dirty="0">
                <a:solidFill>
                  <a:srgbClr val="420023"/>
                </a:solidFill>
                <a:latin typeface="Gill Sans Nova"/>
              </a:rPr>
              <a:t>(cont.)</a:t>
            </a:r>
            <a:endParaRPr lang="en-US" sz="3600" dirty="0">
              <a:cs typeface="Calibri"/>
            </a:endParaRPr>
          </a:p>
        </p:txBody>
      </p:sp>
      <p:graphicFrame>
        <p:nvGraphicFramePr>
          <p:cNvPr id="3" name="Table 7">
            <a:extLst>
              <a:ext uri="{FF2B5EF4-FFF2-40B4-BE49-F238E27FC236}">
                <a16:creationId xmlns:a16="http://schemas.microsoft.com/office/drawing/2014/main" id="{709C6ED6-96E9-B9BB-E2E5-EC6F5C75CD5D}"/>
              </a:ext>
            </a:extLst>
          </p:cNvPr>
          <p:cNvGraphicFramePr>
            <a:graphicFrameLocks noGrp="1" noDrilldown="1" noMove="1" noResize="1"/>
          </p:cNvGraphicFramePr>
          <p:nvPr>
            <p:extLst>
              <p:ext uri="{D42A27DB-BD31-4B8C-83A1-F6EECF244321}">
                <p14:modId xmlns:p14="http://schemas.microsoft.com/office/powerpoint/2010/main" val="3238026294"/>
              </p:ext>
            </p:extLst>
          </p:nvPr>
        </p:nvGraphicFramePr>
        <p:xfrm>
          <a:off x="647205" y="1464725"/>
          <a:ext cx="11024056" cy="370840"/>
        </p:xfrm>
        <a:graphic>
          <a:graphicData uri="http://schemas.openxmlformats.org/drawingml/2006/table">
            <a:tbl>
              <a:tblPr firstRow="1" bandRow="1">
                <a:tableStyleId>{5C22544A-7EE6-4342-B048-85BDC9FD1C3A}</a:tableStyleId>
              </a:tblPr>
              <a:tblGrid>
                <a:gridCol w="2343508">
                  <a:extLst>
                    <a:ext uri="{9D8B030D-6E8A-4147-A177-3AD203B41FA5}">
                      <a16:colId xmlns:a16="http://schemas.microsoft.com/office/drawing/2014/main" val="496813861"/>
                    </a:ext>
                  </a:extLst>
                </a:gridCol>
                <a:gridCol w="401217">
                  <a:extLst>
                    <a:ext uri="{9D8B030D-6E8A-4147-A177-3AD203B41FA5}">
                      <a16:colId xmlns:a16="http://schemas.microsoft.com/office/drawing/2014/main" val="2947353705"/>
                    </a:ext>
                  </a:extLst>
                </a:gridCol>
                <a:gridCol w="382555">
                  <a:extLst>
                    <a:ext uri="{9D8B030D-6E8A-4147-A177-3AD203B41FA5}">
                      <a16:colId xmlns:a16="http://schemas.microsoft.com/office/drawing/2014/main" val="1574102854"/>
                    </a:ext>
                  </a:extLst>
                </a:gridCol>
                <a:gridCol w="419877">
                  <a:extLst>
                    <a:ext uri="{9D8B030D-6E8A-4147-A177-3AD203B41FA5}">
                      <a16:colId xmlns:a16="http://schemas.microsoft.com/office/drawing/2014/main" val="3424376658"/>
                    </a:ext>
                  </a:extLst>
                </a:gridCol>
                <a:gridCol w="401216">
                  <a:extLst>
                    <a:ext uri="{9D8B030D-6E8A-4147-A177-3AD203B41FA5}">
                      <a16:colId xmlns:a16="http://schemas.microsoft.com/office/drawing/2014/main" val="3914942272"/>
                    </a:ext>
                  </a:extLst>
                </a:gridCol>
                <a:gridCol w="1698172">
                  <a:extLst>
                    <a:ext uri="{9D8B030D-6E8A-4147-A177-3AD203B41FA5}">
                      <a16:colId xmlns:a16="http://schemas.microsoft.com/office/drawing/2014/main" val="2787798123"/>
                    </a:ext>
                  </a:extLst>
                </a:gridCol>
                <a:gridCol w="1670180">
                  <a:extLst>
                    <a:ext uri="{9D8B030D-6E8A-4147-A177-3AD203B41FA5}">
                      <a16:colId xmlns:a16="http://schemas.microsoft.com/office/drawing/2014/main" val="631824708"/>
                    </a:ext>
                  </a:extLst>
                </a:gridCol>
                <a:gridCol w="1996751">
                  <a:extLst>
                    <a:ext uri="{9D8B030D-6E8A-4147-A177-3AD203B41FA5}">
                      <a16:colId xmlns:a16="http://schemas.microsoft.com/office/drawing/2014/main" val="947515881"/>
                    </a:ext>
                  </a:extLst>
                </a:gridCol>
                <a:gridCol w="1710580">
                  <a:extLst>
                    <a:ext uri="{9D8B030D-6E8A-4147-A177-3AD203B41FA5}">
                      <a16:colId xmlns:a16="http://schemas.microsoft.com/office/drawing/2014/main" val="2110549804"/>
                    </a:ext>
                  </a:extLst>
                </a:gridCol>
              </a:tblGrid>
              <a:tr h="370840">
                <a:tc>
                  <a:txBody>
                    <a:bodyPr/>
                    <a:lstStyle/>
                    <a:p>
                      <a:r>
                        <a:rPr lang="en-IN" sz="1400" dirty="0"/>
                        <a:t>Study</a:t>
                      </a:r>
                    </a:p>
                  </a:txBody>
                  <a:tcPr/>
                </a:tc>
                <a:tc>
                  <a:txBody>
                    <a:bodyPr/>
                    <a:lstStyle/>
                    <a:p>
                      <a:r>
                        <a:rPr lang="en-IN" sz="1400" dirty="0"/>
                        <a:t>TP</a:t>
                      </a:r>
                    </a:p>
                  </a:txBody>
                  <a:tcPr/>
                </a:tc>
                <a:tc>
                  <a:txBody>
                    <a:bodyPr/>
                    <a:lstStyle/>
                    <a:p>
                      <a:r>
                        <a:rPr lang="en-IN" sz="1400" dirty="0"/>
                        <a:t>FP</a:t>
                      </a:r>
                    </a:p>
                  </a:txBody>
                  <a:tcPr/>
                </a:tc>
                <a:tc>
                  <a:txBody>
                    <a:bodyPr/>
                    <a:lstStyle/>
                    <a:p>
                      <a:r>
                        <a:rPr lang="en-IN" sz="1400" dirty="0"/>
                        <a:t>FN</a:t>
                      </a:r>
                    </a:p>
                  </a:txBody>
                  <a:tcPr/>
                </a:tc>
                <a:tc>
                  <a:txBody>
                    <a:bodyPr/>
                    <a:lstStyle/>
                    <a:p>
                      <a:r>
                        <a:rPr lang="en-IN" sz="1400" dirty="0"/>
                        <a:t>TN</a:t>
                      </a:r>
                    </a:p>
                  </a:txBody>
                  <a:tcPr/>
                </a:tc>
                <a:tc>
                  <a:txBody>
                    <a:bodyPr/>
                    <a:lstStyle/>
                    <a:p>
                      <a:r>
                        <a:rPr lang="en-IN" sz="1400" dirty="0"/>
                        <a:t>Sensitivity (95% CI)</a:t>
                      </a:r>
                    </a:p>
                  </a:txBody>
                  <a:tcPr/>
                </a:tc>
                <a:tc>
                  <a:txBody>
                    <a:bodyPr/>
                    <a:lstStyle/>
                    <a:p>
                      <a:r>
                        <a:rPr lang="en-IN" sz="1400" dirty="0"/>
                        <a:t>Specificity (95% CI)</a:t>
                      </a:r>
                    </a:p>
                  </a:txBody>
                  <a:tcPr/>
                </a:tc>
                <a:tc>
                  <a:txBody>
                    <a:bodyPr/>
                    <a:lstStyle/>
                    <a:p>
                      <a:r>
                        <a:rPr lang="en-IN" sz="1400" dirty="0"/>
                        <a:t>Sensitivity (95% CI)</a:t>
                      </a:r>
                    </a:p>
                  </a:txBody>
                  <a:tcPr/>
                </a:tc>
                <a:tc>
                  <a:txBody>
                    <a:bodyPr/>
                    <a:lstStyle/>
                    <a:p>
                      <a:r>
                        <a:rPr lang="en-IN" sz="1400" dirty="0"/>
                        <a:t>Specificity (95% CI)</a:t>
                      </a:r>
                    </a:p>
                  </a:txBody>
                  <a:tcPr/>
                </a:tc>
                <a:extLst>
                  <a:ext uri="{0D108BD9-81ED-4DB2-BD59-A6C34878D82A}">
                    <a16:rowId xmlns:a16="http://schemas.microsoft.com/office/drawing/2014/main" val="765995832"/>
                  </a:ext>
                </a:extLst>
              </a:tr>
            </a:tbl>
          </a:graphicData>
        </a:graphic>
      </p:graphicFrame>
      <p:graphicFrame>
        <p:nvGraphicFramePr>
          <p:cNvPr id="8" name="Table 7">
            <a:extLst>
              <a:ext uri="{FF2B5EF4-FFF2-40B4-BE49-F238E27FC236}">
                <a16:creationId xmlns:a16="http://schemas.microsoft.com/office/drawing/2014/main" id="{FCE6334E-2652-2561-37FC-18CB2A82FF7A}"/>
              </a:ext>
            </a:extLst>
          </p:cNvPr>
          <p:cNvGraphicFramePr>
            <a:graphicFrameLocks noGrp="1" noDrilldown="1" noMove="1" noResize="1"/>
          </p:cNvGraphicFramePr>
          <p:nvPr>
            <p:extLst>
              <p:ext uri="{D42A27DB-BD31-4B8C-83A1-F6EECF244321}">
                <p14:modId xmlns:p14="http://schemas.microsoft.com/office/powerpoint/2010/main" val="2036117124"/>
              </p:ext>
            </p:extLst>
          </p:nvPr>
        </p:nvGraphicFramePr>
        <p:xfrm>
          <a:off x="672048" y="3980133"/>
          <a:ext cx="11024056" cy="370840"/>
        </p:xfrm>
        <a:graphic>
          <a:graphicData uri="http://schemas.openxmlformats.org/drawingml/2006/table">
            <a:tbl>
              <a:tblPr firstRow="1" bandRow="1">
                <a:tableStyleId>{5C22544A-7EE6-4342-B048-85BDC9FD1C3A}</a:tableStyleId>
              </a:tblPr>
              <a:tblGrid>
                <a:gridCol w="2343508">
                  <a:extLst>
                    <a:ext uri="{9D8B030D-6E8A-4147-A177-3AD203B41FA5}">
                      <a16:colId xmlns:a16="http://schemas.microsoft.com/office/drawing/2014/main" val="496813861"/>
                    </a:ext>
                  </a:extLst>
                </a:gridCol>
                <a:gridCol w="401217">
                  <a:extLst>
                    <a:ext uri="{9D8B030D-6E8A-4147-A177-3AD203B41FA5}">
                      <a16:colId xmlns:a16="http://schemas.microsoft.com/office/drawing/2014/main" val="2947353705"/>
                    </a:ext>
                  </a:extLst>
                </a:gridCol>
                <a:gridCol w="382555">
                  <a:extLst>
                    <a:ext uri="{9D8B030D-6E8A-4147-A177-3AD203B41FA5}">
                      <a16:colId xmlns:a16="http://schemas.microsoft.com/office/drawing/2014/main" val="1574102854"/>
                    </a:ext>
                  </a:extLst>
                </a:gridCol>
                <a:gridCol w="419877">
                  <a:extLst>
                    <a:ext uri="{9D8B030D-6E8A-4147-A177-3AD203B41FA5}">
                      <a16:colId xmlns:a16="http://schemas.microsoft.com/office/drawing/2014/main" val="3424376658"/>
                    </a:ext>
                  </a:extLst>
                </a:gridCol>
                <a:gridCol w="401216">
                  <a:extLst>
                    <a:ext uri="{9D8B030D-6E8A-4147-A177-3AD203B41FA5}">
                      <a16:colId xmlns:a16="http://schemas.microsoft.com/office/drawing/2014/main" val="3914942272"/>
                    </a:ext>
                  </a:extLst>
                </a:gridCol>
                <a:gridCol w="1698172">
                  <a:extLst>
                    <a:ext uri="{9D8B030D-6E8A-4147-A177-3AD203B41FA5}">
                      <a16:colId xmlns:a16="http://schemas.microsoft.com/office/drawing/2014/main" val="2787798123"/>
                    </a:ext>
                  </a:extLst>
                </a:gridCol>
                <a:gridCol w="1670180">
                  <a:extLst>
                    <a:ext uri="{9D8B030D-6E8A-4147-A177-3AD203B41FA5}">
                      <a16:colId xmlns:a16="http://schemas.microsoft.com/office/drawing/2014/main" val="631824708"/>
                    </a:ext>
                  </a:extLst>
                </a:gridCol>
                <a:gridCol w="1996751">
                  <a:extLst>
                    <a:ext uri="{9D8B030D-6E8A-4147-A177-3AD203B41FA5}">
                      <a16:colId xmlns:a16="http://schemas.microsoft.com/office/drawing/2014/main" val="947515881"/>
                    </a:ext>
                  </a:extLst>
                </a:gridCol>
                <a:gridCol w="1710580">
                  <a:extLst>
                    <a:ext uri="{9D8B030D-6E8A-4147-A177-3AD203B41FA5}">
                      <a16:colId xmlns:a16="http://schemas.microsoft.com/office/drawing/2014/main" val="2110549804"/>
                    </a:ext>
                  </a:extLst>
                </a:gridCol>
              </a:tblGrid>
              <a:tr h="370840">
                <a:tc>
                  <a:txBody>
                    <a:bodyPr/>
                    <a:lstStyle/>
                    <a:p>
                      <a:r>
                        <a:rPr lang="en-IN" sz="1400" dirty="0"/>
                        <a:t>Study</a:t>
                      </a:r>
                    </a:p>
                  </a:txBody>
                  <a:tcPr/>
                </a:tc>
                <a:tc>
                  <a:txBody>
                    <a:bodyPr/>
                    <a:lstStyle/>
                    <a:p>
                      <a:r>
                        <a:rPr lang="en-IN" sz="1400" dirty="0"/>
                        <a:t>TP</a:t>
                      </a:r>
                    </a:p>
                  </a:txBody>
                  <a:tcPr/>
                </a:tc>
                <a:tc>
                  <a:txBody>
                    <a:bodyPr/>
                    <a:lstStyle/>
                    <a:p>
                      <a:r>
                        <a:rPr lang="en-IN" sz="1400" dirty="0"/>
                        <a:t>FP</a:t>
                      </a:r>
                    </a:p>
                  </a:txBody>
                  <a:tcPr/>
                </a:tc>
                <a:tc>
                  <a:txBody>
                    <a:bodyPr/>
                    <a:lstStyle/>
                    <a:p>
                      <a:r>
                        <a:rPr lang="en-IN" sz="1400" dirty="0"/>
                        <a:t>FN</a:t>
                      </a:r>
                    </a:p>
                  </a:txBody>
                  <a:tcPr/>
                </a:tc>
                <a:tc>
                  <a:txBody>
                    <a:bodyPr/>
                    <a:lstStyle/>
                    <a:p>
                      <a:r>
                        <a:rPr lang="en-IN" sz="1400" dirty="0"/>
                        <a:t>TN</a:t>
                      </a:r>
                    </a:p>
                  </a:txBody>
                  <a:tcPr/>
                </a:tc>
                <a:tc>
                  <a:txBody>
                    <a:bodyPr/>
                    <a:lstStyle/>
                    <a:p>
                      <a:r>
                        <a:rPr lang="en-IN" sz="1400" dirty="0"/>
                        <a:t>Sensitivity (95% CI)</a:t>
                      </a:r>
                    </a:p>
                  </a:txBody>
                  <a:tcPr/>
                </a:tc>
                <a:tc>
                  <a:txBody>
                    <a:bodyPr/>
                    <a:lstStyle/>
                    <a:p>
                      <a:r>
                        <a:rPr lang="en-IN" sz="1400" dirty="0"/>
                        <a:t>Specificity (95% CI)</a:t>
                      </a:r>
                    </a:p>
                  </a:txBody>
                  <a:tcPr/>
                </a:tc>
                <a:tc>
                  <a:txBody>
                    <a:bodyPr/>
                    <a:lstStyle/>
                    <a:p>
                      <a:r>
                        <a:rPr lang="en-IN" sz="1400" dirty="0"/>
                        <a:t>Sensitivity (95% CI)</a:t>
                      </a:r>
                    </a:p>
                  </a:txBody>
                  <a:tcPr/>
                </a:tc>
                <a:tc>
                  <a:txBody>
                    <a:bodyPr/>
                    <a:lstStyle/>
                    <a:p>
                      <a:r>
                        <a:rPr lang="en-IN" sz="1400" dirty="0"/>
                        <a:t>Specificity (95% CI)</a:t>
                      </a:r>
                    </a:p>
                  </a:txBody>
                  <a:tcPr/>
                </a:tc>
                <a:extLst>
                  <a:ext uri="{0D108BD9-81ED-4DB2-BD59-A6C34878D82A}">
                    <a16:rowId xmlns:a16="http://schemas.microsoft.com/office/drawing/2014/main" val="765995832"/>
                  </a:ext>
                </a:extLst>
              </a:tr>
            </a:tbl>
          </a:graphicData>
        </a:graphic>
      </p:graphicFrame>
    </p:spTree>
    <p:extLst>
      <p:ext uri="{BB962C8B-B14F-4D97-AF65-F5344CB8AC3E}">
        <p14:creationId xmlns:p14="http://schemas.microsoft.com/office/powerpoint/2010/main" val="133574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A74A552-1623-7E88-D1D9-57387CC75498}"/>
              </a:ext>
            </a:extLst>
          </p:cNvPr>
          <p:cNvPicPr>
            <a:picLocks noGrp="1" noRot="1" noChangeAspect="1" noMove="1" noResize="1" noEditPoints="1" noAdjustHandles="1" noChangeArrowheads="1" noChangeShapeType="1" noCrop="1"/>
          </p:cNvPicPr>
          <p:nvPr/>
        </p:nvPicPr>
        <p:blipFill>
          <a:blip r:embed="rId2"/>
          <a:stretch>
            <a:fillRect/>
          </a:stretch>
        </p:blipFill>
        <p:spPr>
          <a:xfrm>
            <a:off x="736270" y="1582729"/>
            <a:ext cx="11024056" cy="2064453"/>
          </a:xfrm>
          <a:prstGeom prst="rect">
            <a:avLst/>
          </a:prstGeom>
        </p:spPr>
      </p:pic>
      <p:sp>
        <p:nvSpPr>
          <p:cNvPr id="5" name="TextBox 2">
            <a:extLst>
              <a:ext uri="{FF2B5EF4-FFF2-40B4-BE49-F238E27FC236}">
                <a16:creationId xmlns:a16="http://schemas.microsoft.com/office/drawing/2014/main" id="{40D7FCC3-B060-E1C6-F298-F0429EC9BA61}"/>
              </a:ext>
            </a:extLst>
          </p:cNvPr>
          <p:cNvSpPr txBox="1"/>
          <p:nvPr/>
        </p:nvSpPr>
        <p:spPr>
          <a:xfrm>
            <a:off x="746165" y="3651201"/>
            <a:ext cx="112736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333333"/>
                </a:solidFill>
                <a:latin typeface="Cambria"/>
                <a:ea typeface="Cambria"/>
              </a:rPr>
              <a:t>Naive Bayes - </a:t>
            </a:r>
            <a:r>
              <a:rPr lang="en-US" dirty="0">
                <a:ea typeface="+mn-lt"/>
                <a:cs typeface="+mn-lt"/>
              </a:rPr>
              <a:t>sensitivity - between 0.76 and 0.91, specificity - 0.78 to 0.99</a:t>
            </a:r>
            <a:endParaRPr lang="en-US" dirty="0"/>
          </a:p>
        </p:txBody>
      </p:sp>
      <p:pic>
        <p:nvPicPr>
          <p:cNvPr id="6" name="Picture 5" descr="Text, letter&#10;&#10;Description automatically generated">
            <a:extLst>
              <a:ext uri="{FF2B5EF4-FFF2-40B4-BE49-F238E27FC236}">
                <a16:creationId xmlns:a16="http://schemas.microsoft.com/office/drawing/2014/main" id="{8D1A95A3-1992-6129-0F06-487A74D7347E}"/>
              </a:ext>
            </a:extLst>
          </p:cNvPr>
          <p:cNvPicPr>
            <a:picLocks noGrp="1" noRot="1" noChangeAspect="1" noMove="1" noResize="1" noEditPoints="1" noAdjustHandles="1" noChangeArrowheads="1" noChangeShapeType="1" noCrop="1"/>
          </p:cNvPicPr>
          <p:nvPr/>
        </p:nvPicPr>
        <p:blipFill>
          <a:blip r:embed="rId3"/>
          <a:stretch>
            <a:fillRect/>
          </a:stretch>
        </p:blipFill>
        <p:spPr>
          <a:xfrm>
            <a:off x="746165" y="4323241"/>
            <a:ext cx="11014160" cy="2053500"/>
          </a:xfrm>
          <a:prstGeom prst="rect">
            <a:avLst/>
          </a:prstGeom>
        </p:spPr>
      </p:pic>
      <p:sp>
        <p:nvSpPr>
          <p:cNvPr id="7" name="TextBox 4">
            <a:extLst>
              <a:ext uri="{FF2B5EF4-FFF2-40B4-BE49-F238E27FC236}">
                <a16:creationId xmlns:a16="http://schemas.microsoft.com/office/drawing/2014/main" id="{37BCE640-9BA7-4364-B033-FE7E2AA9F7EF}"/>
              </a:ext>
            </a:extLst>
          </p:cNvPr>
          <p:cNvSpPr txBox="1"/>
          <p:nvPr/>
        </p:nvSpPr>
        <p:spPr>
          <a:xfrm>
            <a:off x="736269" y="6381290"/>
            <a:ext cx="10660082"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333333"/>
                </a:solidFill>
                <a:latin typeface="Cambria"/>
                <a:ea typeface="Cambria"/>
              </a:rPr>
              <a:t>K-Nearest Neighbor - </a:t>
            </a:r>
            <a:r>
              <a:rPr lang="en-US" dirty="0">
                <a:ea typeface="+mn-lt"/>
                <a:cs typeface="+mn-lt"/>
              </a:rPr>
              <a:t>sensitivity - between 0.56 and 0.95, specificity - 0.53 to 0.96</a:t>
            </a:r>
          </a:p>
          <a:p>
            <a:endParaRPr lang="en-US" dirty="0">
              <a:ea typeface="+mn-lt"/>
              <a:cs typeface="+mn-lt"/>
            </a:endParaRPr>
          </a:p>
        </p:txBody>
      </p:sp>
      <p:sp>
        <p:nvSpPr>
          <p:cNvPr id="2" name="TextBox 1">
            <a:extLst>
              <a:ext uri="{FF2B5EF4-FFF2-40B4-BE49-F238E27FC236}">
                <a16:creationId xmlns:a16="http://schemas.microsoft.com/office/drawing/2014/main" id="{FC06CFCA-4E52-42B3-4612-A26ECE5250AD}"/>
              </a:ext>
            </a:extLst>
          </p:cNvPr>
          <p:cNvSpPr txBox="1"/>
          <p:nvPr/>
        </p:nvSpPr>
        <p:spPr>
          <a:xfrm>
            <a:off x="255036" y="547085"/>
            <a:ext cx="1176477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tx2"/>
                </a:solidFill>
                <a:latin typeface="+mj-lt"/>
                <a:ea typeface="+mj-lt"/>
                <a:cs typeface="+mj-lt"/>
              </a:rPr>
              <a:t>Forest Plot Breast Cancer Risk Calculation using other ML techniques (cont.)</a:t>
            </a:r>
          </a:p>
        </p:txBody>
      </p:sp>
      <p:sp>
        <p:nvSpPr>
          <p:cNvPr id="3" name="TextBox 2">
            <a:extLst>
              <a:ext uri="{FF2B5EF4-FFF2-40B4-BE49-F238E27FC236}">
                <a16:creationId xmlns:a16="http://schemas.microsoft.com/office/drawing/2014/main" id="{C0E63006-6ACB-DF73-9748-94044B751990}"/>
              </a:ext>
            </a:extLst>
          </p:cNvPr>
          <p:cNvSpPr txBox="1"/>
          <p:nvPr/>
        </p:nvSpPr>
        <p:spPr>
          <a:xfrm>
            <a:off x="255036" y="33042"/>
            <a:ext cx="106555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tx2"/>
                </a:solidFill>
                <a:latin typeface="+mj-lt"/>
                <a:ea typeface="+mj-lt"/>
                <a:cs typeface="+mj-lt"/>
              </a:rPr>
              <a:t>6. Systematic Review of Different ML Algorithms</a:t>
            </a:r>
            <a:r>
              <a:rPr lang="en-US" sz="3200" dirty="0">
                <a:solidFill>
                  <a:srgbClr val="212121"/>
                </a:solidFill>
                <a:latin typeface="Cambria"/>
                <a:ea typeface="Cambria"/>
                <a:cs typeface="+mj-lt"/>
              </a:rPr>
              <a:t> </a:t>
            </a:r>
            <a:r>
              <a:rPr lang="en-US" sz="3600" dirty="0">
                <a:solidFill>
                  <a:srgbClr val="420023"/>
                </a:solidFill>
                <a:latin typeface="Gill Sans Nova"/>
              </a:rPr>
              <a:t>(cont.)</a:t>
            </a:r>
            <a:endParaRPr lang="en-US" sz="3600" dirty="0">
              <a:cs typeface="Calibri"/>
            </a:endParaRPr>
          </a:p>
        </p:txBody>
      </p:sp>
      <p:graphicFrame>
        <p:nvGraphicFramePr>
          <p:cNvPr id="8" name="Table 7">
            <a:extLst>
              <a:ext uri="{FF2B5EF4-FFF2-40B4-BE49-F238E27FC236}">
                <a16:creationId xmlns:a16="http://schemas.microsoft.com/office/drawing/2014/main" id="{F801F185-1B38-BB3B-4ACE-C4B0AD0A7620}"/>
              </a:ext>
            </a:extLst>
          </p:cNvPr>
          <p:cNvGraphicFramePr>
            <a:graphicFrameLocks noGrp="1" noDrilldown="1" noMove="1" noResize="1"/>
          </p:cNvGraphicFramePr>
          <p:nvPr>
            <p:extLst>
              <p:ext uri="{D42A27DB-BD31-4B8C-83A1-F6EECF244321}">
                <p14:modId xmlns:p14="http://schemas.microsoft.com/office/powerpoint/2010/main" val="2007636810"/>
              </p:ext>
            </p:extLst>
          </p:nvPr>
        </p:nvGraphicFramePr>
        <p:xfrm>
          <a:off x="736269" y="1573908"/>
          <a:ext cx="11024056" cy="370840"/>
        </p:xfrm>
        <a:graphic>
          <a:graphicData uri="http://schemas.openxmlformats.org/drawingml/2006/table">
            <a:tbl>
              <a:tblPr firstRow="1" bandRow="1">
                <a:tableStyleId>{5C22544A-7EE6-4342-B048-85BDC9FD1C3A}</a:tableStyleId>
              </a:tblPr>
              <a:tblGrid>
                <a:gridCol w="2343508">
                  <a:extLst>
                    <a:ext uri="{9D8B030D-6E8A-4147-A177-3AD203B41FA5}">
                      <a16:colId xmlns:a16="http://schemas.microsoft.com/office/drawing/2014/main" val="496813861"/>
                    </a:ext>
                  </a:extLst>
                </a:gridCol>
                <a:gridCol w="401217">
                  <a:extLst>
                    <a:ext uri="{9D8B030D-6E8A-4147-A177-3AD203B41FA5}">
                      <a16:colId xmlns:a16="http://schemas.microsoft.com/office/drawing/2014/main" val="2947353705"/>
                    </a:ext>
                  </a:extLst>
                </a:gridCol>
                <a:gridCol w="382555">
                  <a:extLst>
                    <a:ext uri="{9D8B030D-6E8A-4147-A177-3AD203B41FA5}">
                      <a16:colId xmlns:a16="http://schemas.microsoft.com/office/drawing/2014/main" val="1574102854"/>
                    </a:ext>
                  </a:extLst>
                </a:gridCol>
                <a:gridCol w="419877">
                  <a:extLst>
                    <a:ext uri="{9D8B030D-6E8A-4147-A177-3AD203B41FA5}">
                      <a16:colId xmlns:a16="http://schemas.microsoft.com/office/drawing/2014/main" val="3424376658"/>
                    </a:ext>
                  </a:extLst>
                </a:gridCol>
                <a:gridCol w="401216">
                  <a:extLst>
                    <a:ext uri="{9D8B030D-6E8A-4147-A177-3AD203B41FA5}">
                      <a16:colId xmlns:a16="http://schemas.microsoft.com/office/drawing/2014/main" val="3914942272"/>
                    </a:ext>
                  </a:extLst>
                </a:gridCol>
                <a:gridCol w="1698172">
                  <a:extLst>
                    <a:ext uri="{9D8B030D-6E8A-4147-A177-3AD203B41FA5}">
                      <a16:colId xmlns:a16="http://schemas.microsoft.com/office/drawing/2014/main" val="2787798123"/>
                    </a:ext>
                  </a:extLst>
                </a:gridCol>
                <a:gridCol w="1670180">
                  <a:extLst>
                    <a:ext uri="{9D8B030D-6E8A-4147-A177-3AD203B41FA5}">
                      <a16:colId xmlns:a16="http://schemas.microsoft.com/office/drawing/2014/main" val="631824708"/>
                    </a:ext>
                  </a:extLst>
                </a:gridCol>
                <a:gridCol w="1996751">
                  <a:extLst>
                    <a:ext uri="{9D8B030D-6E8A-4147-A177-3AD203B41FA5}">
                      <a16:colId xmlns:a16="http://schemas.microsoft.com/office/drawing/2014/main" val="947515881"/>
                    </a:ext>
                  </a:extLst>
                </a:gridCol>
                <a:gridCol w="1710580">
                  <a:extLst>
                    <a:ext uri="{9D8B030D-6E8A-4147-A177-3AD203B41FA5}">
                      <a16:colId xmlns:a16="http://schemas.microsoft.com/office/drawing/2014/main" val="2110549804"/>
                    </a:ext>
                  </a:extLst>
                </a:gridCol>
              </a:tblGrid>
              <a:tr h="370840">
                <a:tc>
                  <a:txBody>
                    <a:bodyPr/>
                    <a:lstStyle/>
                    <a:p>
                      <a:r>
                        <a:rPr lang="en-IN" sz="1400" dirty="0"/>
                        <a:t>Study</a:t>
                      </a:r>
                    </a:p>
                  </a:txBody>
                  <a:tcPr/>
                </a:tc>
                <a:tc>
                  <a:txBody>
                    <a:bodyPr/>
                    <a:lstStyle/>
                    <a:p>
                      <a:r>
                        <a:rPr lang="en-IN" sz="1400" dirty="0"/>
                        <a:t>TP</a:t>
                      </a:r>
                    </a:p>
                  </a:txBody>
                  <a:tcPr/>
                </a:tc>
                <a:tc>
                  <a:txBody>
                    <a:bodyPr/>
                    <a:lstStyle/>
                    <a:p>
                      <a:r>
                        <a:rPr lang="en-IN" sz="1400" dirty="0"/>
                        <a:t>FP</a:t>
                      </a:r>
                    </a:p>
                  </a:txBody>
                  <a:tcPr/>
                </a:tc>
                <a:tc>
                  <a:txBody>
                    <a:bodyPr/>
                    <a:lstStyle/>
                    <a:p>
                      <a:r>
                        <a:rPr lang="en-IN" sz="1400" dirty="0"/>
                        <a:t>FN</a:t>
                      </a:r>
                    </a:p>
                  </a:txBody>
                  <a:tcPr/>
                </a:tc>
                <a:tc>
                  <a:txBody>
                    <a:bodyPr/>
                    <a:lstStyle/>
                    <a:p>
                      <a:r>
                        <a:rPr lang="en-IN" sz="1400" dirty="0"/>
                        <a:t>TN</a:t>
                      </a:r>
                    </a:p>
                  </a:txBody>
                  <a:tcPr/>
                </a:tc>
                <a:tc>
                  <a:txBody>
                    <a:bodyPr/>
                    <a:lstStyle/>
                    <a:p>
                      <a:r>
                        <a:rPr lang="en-IN" sz="1400" dirty="0"/>
                        <a:t>Sensitivity (95% CI)</a:t>
                      </a:r>
                    </a:p>
                  </a:txBody>
                  <a:tcPr/>
                </a:tc>
                <a:tc>
                  <a:txBody>
                    <a:bodyPr/>
                    <a:lstStyle/>
                    <a:p>
                      <a:r>
                        <a:rPr lang="en-IN" sz="1400" dirty="0"/>
                        <a:t>Specificity (95% CI)</a:t>
                      </a:r>
                    </a:p>
                  </a:txBody>
                  <a:tcPr/>
                </a:tc>
                <a:tc>
                  <a:txBody>
                    <a:bodyPr/>
                    <a:lstStyle/>
                    <a:p>
                      <a:r>
                        <a:rPr lang="en-IN" sz="1400" dirty="0"/>
                        <a:t>Sensitivity (95% CI)</a:t>
                      </a:r>
                    </a:p>
                  </a:txBody>
                  <a:tcPr/>
                </a:tc>
                <a:tc>
                  <a:txBody>
                    <a:bodyPr/>
                    <a:lstStyle/>
                    <a:p>
                      <a:r>
                        <a:rPr lang="en-IN" sz="1400" dirty="0"/>
                        <a:t>Specificity (95% CI)</a:t>
                      </a:r>
                    </a:p>
                  </a:txBody>
                  <a:tcPr/>
                </a:tc>
                <a:extLst>
                  <a:ext uri="{0D108BD9-81ED-4DB2-BD59-A6C34878D82A}">
                    <a16:rowId xmlns:a16="http://schemas.microsoft.com/office/drawing/2014/main" val="765995832"/>
                  </a:ext>
                </a:extLst>
              </a:tr>
            </a:tbl>
          </a:graphicData>
        </a:graphic>
      </p:graphicFrame>
      <p:graphicFrame>
        <p:nvGraphicFramePr>
          <p:cNvPr id="9" name="Table 8">
            <a:extLst>
              <a:ext uri="{FF2B5EF4-FFF2-40B4-BE49-F238E27FC236}">
                <a16:creationId xmlns:a16="http://schemas.microsoft.com/office/drawing/2014/main" id="{CEFBF7FC-A017-36D8-4522-AFCB3909A6DF}"/>
              </a:ext>
            </a:extLst>
          </p:cNvPr>
          <p:cNvGraphicFramePr>
            <a:graphicFrameLocks noGrp="1" noDrilldown="1" noMove="1" noResize="1"/>
          </p:cNvGraphicFramePr>
          <p:nvPr>
            <p:extLst>
              <p:ext uri="{D42A27DB-BD31-4B8C-83A1-F6EECF244321}">
                <p14:modId xmlns:p14="http://schemas.microsoft.com/office/powerpoint/2010/main" val="3047985665"/>
              </p:ext>
            </p:extLst>
          </p:nvPr>
        </p:nvGraphicFramePr>
        <p:xfrm>
          <a:off x="746165" y="4318692"/>
          <a:ext cx="11024056" cy="304800"/>
        </p:xfrm>
        <a:graphic>
          <a:graphicData uri="http://schemas.openxmlformats.org/drawingml/2006/table">
            <a:tbl>
              <a:tblPr firstRow="1" bandRow="1">
                <a:tableStyleId>{5C22544A-7EE6-4342-B048-85BDC9FD1C3A}</a:tableStyleId>
              </a:tblPr>
              <a:tblGrid>
                <a:gridCol w="2343508">
                  <a:extLst>
                    <a:ext uri="{9D8B030D-6E8A-4147-A177-3AD203B41FA5}">
                      <a16:colId xmlns:a16="http://schemas.microsoft.com/office/drawing/2014/main" val="496813861"/>
                    </a:ext>
                  </a:extLst>
                </a:gridCol>
                <a:gridCol w="401217">
                  <a:extLst>
                    <a:ext uri="{9D8B030D-6E8A-4147-A177-3AD203B41FA5}">
                      <a16:colId xmlns:a16="http://schemas.microsoft.com/office/drawing/2014/main" val="2947353705"/>
                    </a:ext>
                  </a:extLst>
                </a:gridCol>
                <a:gridCol w="382555">
                  <a:extLst>
                    <a:ext uri="{9D8B030D-6E8A-4147-A177-3AD203B41FA5}">
                      <a16:colId xmlns:a16="http://schemas.microsoft.com/office/drawing/2014/main" val="1574102854"/>
                    </a:ext>
                  </a:extLst>
                </a:gridCol>
                <a:gridCol w="419877">
                  <a:extLst>
                    <a:ext uri="{9D8B030D-6E8A-4147-A177-3AD203B41FA5}">
                      <a16:colId xmlns:a16="http://schemas.microsoft.com/office/drawing/2014/main" val="3424376658"/>
                    </a:ext>
                  </a:extLst>
                </a:gridCol>
                <a:gridCol w="401216">
                  <a:extLst>
                    <a:ext uri="{9D8B030D-6E8A-4147-A177-3AD203B41FA5}">
                      <a16:colId xmlns:a16="http://schemas.microsoft.com/office/drawing/2014/main" val="3914942272"/>
                    </a:ext>
                  </a:extLst>
                </a:gridCol>
                <a:gridCol w="1698172">
                  <a:extLst>
                    <a:ext uri="{9D8B030D-6E8A-4147-A177-3AD203B41FA5}">
                      <a16:colId xmlns:a16="http://schemas.microsoft.com/office/drawing/2014/main" val="2787798123"/>
                    </a:ext>
                  </a:extLst>
                </a:gridCol>
                <a:gridCol w="1670180">
                  <a:extLst>
                    <a:ext uri="{9D8B030D-6E8A-4147-A177-3AD203B41FA5}">
                      <a16:colId xmlns:a16="http://schemas.microsoft.com/office/drawing/2014/main" val="631824708"/>
                    </a:ext>
                  </a:extLst>
                </a:gridCol>
                <a:gridCol w="1996751">
                  <a:extLst>
                    <a:ext uri="{9D8B030D-6E8A-4147-A177-3AD203B41FA5}">
                      <a16:colId xmlns:a16="http://schemas.microsoft.com/office/drawing/2014/main" val="947515881"/>
                    </a:ext>
                  </a:extLst>
                </a:gridCol>
                <a:gridCol w="1710580">
                  <a:extLst>
                    <a:ext uri="{9D8B030D-6E8A-4147-A177-3AD203B41FA5}">
                      <a16:colId xmlns:a16="http://schemas.microsoft.com/office/drawing/2014/main" val="2110549804"/>
                    </a:ext>
                  </a:extLst>
                </a:gridCol>
              </a:tblGrid>
              <a:tr h="0">
                <a:tc>
                  <a:txBody>
                    <a:bodyPr/>
                    <a:lstStyle/>
                    <a:p>
                      <a:r>
                        <a:rPr lang="en-IN" sz="1400" dirty="0"/>
                        <a:t>Study</a:t>
                      </a:r>
                    </a:p>
                  </a:txBody>
                  <a:tcPr/>
                </a:tc>
                <a:tc>
                  <a:txBody>
                    <a:bodyPr/>
                    <a:lstStyle/>
                    <a:p>
                      <a:r>
                        <a:rPr lang="en-IN" sz="1400" dirty="0"/>
                        <a:t>TP</a:t>
                      </a:r>
                    </a:p>
                  </a:txBody>
                  <a:tcPr/>
                </a:tc>
                <a:tc>
                  <a:txBody>
                    <a:bodyPr/>
                    <a:lstStyle/>
                    <a:p>
                      <a:r>
                        <a:rPr lang="en-IN" sz="1400" dirty="0"/>
                        <a:t>FP</a:t>
                      </a:r>
                    </a:p>
                  </a:txBody>
                  <a:tcPr/>
                </a:tc>
                <a:tc>
                  <a:txBody>
                    <a:bodyPr/>
                    <a:lstStyle/>
                    <a:p>
                      <a:r>
                        <a:rPr lang="en-IN" sz="1400" dirty="0"/>
                        <a:t>FN</a:t>
                      </a:r>
                    </a:p>
                  </a:txBody>
                  <a:tcPr/>
                </a:tc>
                <a:tc>
                  <a:txBody>
                    <a:bodyPr/>
                    <a:lstStyle/>
                    <a:p>
                      <a:r>
                        <a:rPr lang="en-IN" sz="1400" dirty="0"/>
                        <a:t>TN</a:t>
                      </a:r>
                    </a:p>
                  </a:txBody>
                  <a:tcPr/>
                </a:tc>
                <a:tc>
                  <a:txBody>
                    <a:bodyPr/>
                    <a:lstStyle/>
                    <a:p>
                      <a:r>
                        <a:rPr lang="en-IN" sz="1400" dirty="0"/>
                        <a:t>Sensitivity (95% CI)</a:t>
                      </a:r>
                    </a:p>
                  </a:txBody>
                  <a:tcPr/>
                </a:tc>
                <a:tc>
                  <a:txBody>
                    <a:bodyPr/>
                    <a:lstStyle/>
                    <a:p>
                      <a:r>
                        <a:rPr lang="en-IN" sz="1400" dirty="0"/>
                        <a:t>Specificity (95% CI)</a:t>
                      </a:r>
                    </a:p>
                  </a:txBody>
                  <a:tcPr/>
                </a:tc>
                <a:tc>
                  <a:txBody>
                    <a:bodyPr/>
                    <a:lstStyle/>
                    <a:p>
                      <a:r>
                        <a:rPr lang="en-IN" sz="1400" dirty="0"/>
                        <a:t>Sensitivity (95% CI)</a:t>
                      </a:r>
                    </a:p>
                  </a:txBody>
                  <a:tcPr/>
                </a:tc>
                <a:tc>
                  <a:txBody>
                    <a:bodyPr/>
                    <a:lstStyle/>
                    <a:p>
                      <a:r>
                        <a:rPr lang="en-IN" sz="1400" dirty="0"/>
                        <a:t>Specificity (95% CI)</a:t>
                      </a:r>
                    </a:p>
                  </a:txBody>
                  <a:tcPr/>
                </a:tc>
                <a:extLst>
                  <a:ext uri="{0D108BD9-81ED-4DB2-BD59-A6C34878D82A}">
                    <a16:rowId xmlns:a16="http://schemas.microsoft.com/office/drawing/2014/main" val="765995832"/>
                  </a:ext>
                </a:extLst>
              </a:tr>
            </a:tbl>
          </a:graphicData>
        </a:graphic>
      </p:graphicFrame>
    </p:spTree>
    <p:extLst>
      <p:ext uri="{BB962C8B-B14F-4D97-AF65-F5344CB8AC3E}">
        <p14:creationId xmlns:p14="http://schemas.microsoft.com/office/powerpoint/2010/main" val="3869793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6EB419D0-73E1-C483-FD06-89D1B560551F}"/>
              </a:ext>
            </a:extLst>
          </p:cNvPr>
          <p:cNvPicPr>
            <a:picLocks noChangeAspect="1"/>
          </p:cNvPicPr>
          <p:nvPr/>
        </p:nvPicPr>
        <p:blipFill>
          <a:blip r:embed="rId2"/>
          <a:stretch>
            <a:fillRect/>
          </a:stretch>
        </p:blipFill>
        <p:spPr>
          <a:xfrm>
            <a:off x="350974" y="1335499"/>
            <a:ext cx="4818941" cy="4937725"/>
          </a:xfrm>
          <a:prstGeom prst="rect">
            <a:avLst/>
          </a:prstGeom>
        </p:spPr>
      </p:pic>
      <p:sp>
        <p:nvSpPr>
          <p:cNvPr id="6" name="TextBox 5">
            <a:extLst>
              <a:ext uri="{FF2B5EF4-FFF2-40B4-BE49-F238E27FC236}">
                <a16:creationId xmlns:a16="http://schemas.microsoft.com/office/drawing/2014/main" id="{CE39367B-0F1B-2991-7C6E-5FF7FDA96226}"/>
              </a:ext>
            </a:extLst>
          </p:cNvPr>
          <p:cNvSpPr txBox="1"/>
          <p:nvPr/>
        </p:nvSpPr>
        <p:spPr>
          <a:xfrm>
            <a:off x="5261495" y="1204996"/>
            <a:ext cx="6797156" cy="5608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90000"/>
              </a:lnSpc>
              <a:spcBef>
                <a:spcPts val="1000"/>
              </a:spcBef>
              <a:buClr>
                <a:schemeClr val="tx2">
                  <a:lumMod val="75000"/>
                  <a:lumOff val="25000"/>
                </a:schemeClr>
              </a:buClr>
              <a:buFont typeface="Arial" panose="020B0604020202020204" pitchFamily="34" charset="0"/>
              <a:buChar char="•"/>
            </a:pPr>
            <a:r>
              <a:rPr lang="en-US" sz="1600" dirty="0">
                <a:solidFill>
                  <a:schemeClr val="tx2"/>
                </a:solidFill>
                <a:ea typeface="+mn-lt"/>
                <a:cs typeface="+mn-lt"/>
              </a:rPr>
              <a:t>Figure shows there were </a:t>
            </a:r>
            <a:r>
              <a:rPr lang="en-US" sz="1600" b="1" dirty="0">
                <a:solidFill>
                  <a:schemeClr val="tx2"/>
                </a:solidFill>
                <a:ea typeface="+mn-lt"/>
                <a:cs typeface="+mn-lt"/>
              </a:rPr>
              <a:t>5 studies from 10 studies</a:t>
            </a:r>
            <a:r>
              <a:rPr lang="en-US" sz="1600" dirty="0">
                <a:solidFill>
                  <a:schemeClr val="tx2"/>
                </a:solidFill>
                <a:ea typeface="+mn-lt"/>
                <a:cs typeface="+mn-lt"/>
              </a:rPr>
              <a:t> with Area Under Curve </a:t>
            </a:r>
            <a:r>
              <a:rPr lang="en-US" sz="1600" b="1" dirty="0">
                <a:solidFill>
                  <a:schemeClr val="tx2"/>
                </a:solidFill>
                <a:ea typeface="+mn-lt"/>
                <a:cs typeface="+mn-lt"/>
              </a:rPr>
              <a:t>(AUC) &gt; 90%</a:t>
            </a:r>
            <a:r>
              <a:rPr lang="en-US" sz="1600" dirty="0">
                <a:solidFill>
                  <a:schemeClr val="tx2"/>
                </a:solidFill>
                <a:ea typeface="+mn-lt"/>
                <a:cs typeface="+mn-lt"/>
              </a:rPr>
              <a:t> which describes breast cancer risk calculation using </a:t>
            </a:r>
            <a:r>
              <a:rPr lang="en-US" sz="1600" b="1" dirty="0">
                <a:solidFill>
                  <a:schemeClr val="tx2"/>
                </a:solidFill>
                <a:ea typeface="+mn-lt"/>
                <a:cs typeface="+mn-lt"/>
              </a:rPr>
              <a:t>super vector machine</a:t>
            </a:r>
            <a:r>
              <a:rPr lang="en-US" sz="1600" dirty="0">
                <a:solidFill>
                  <a:schemeClr val="tx2"/>
                </a:solidFill>
                <a:ea typeface="+mn-lt"/>
                <a:cs typeface="+mn-lt"/>
              </a:rPr>
              <a:t> algorithm were classified into </a:t>
            </a:r>
            <a:r>
              <a:rPr lang="en-US" sz="1600" b="1" dirty="0">
                <a:solidFill>
                  <a:schemeClr val="tx2"/>
                </a:solidFill>
                <a:ea typeface="+mn-lt"/>
                <a:cs typeface="+mn-lt"/>
              </a:rPr>
              <a:t>excellent </a:t>
            </a:r>
            <a:r>
              <a:rPr lang="en-US" sz="1600" dirty="0">
                <a:solidFill>
                  <a:schemeClr val="tx2"/>
                </a:solidFill>
                <a:ea typeface="+mn-lt"/>
                <a:cs typeface="+mn-lt"/>
              </a:rPr>
              <a:t>category, while the </a:t>
            </a:r>
            <a:r>
              <a:rPr lang="en-US" sz="1600" b="1" dirty="0">
                <a:solidFill>
                  <a:schemeClr val="tx2"/>
                </a:solidFill>
                <a:ea typeface="+mn-lt"/>
                <a:cs typeface="+mn-lt"/>
              </a:rPr>
              <a:t>other 5 studies</a:t>
            </a:r>
            <a:r>
              <a:rPr lang="en-US" sz="1600" dirty="0">
                <a:solidFill>
                  <a:schemeClr val="tx2"/>
                </a:solidFill>
                <a:ea typeface="+mn-lt"/>
                <a:cs typeface="+mn-lt"/>
              </a:rPr>
              <a:t> were classified into </a:t>
            </a:r>
            <a:r>
              <a:rPr lang="en-US" sz="1600" b="1" dirty="0">
                <a:solidFill>
                  <a:schemeClr val="tx2"/>
                </a:solidFill>
                <a:ea typeface="+mn-lt"/>
                <a:cs typeface="+mn-lt"/>
              </a:rPr>
              <a:t>good to fair category</a:t>
            </a:r>
            <a:r>
              <a:rPr lang="en-US" sz="1600" dirty="0">
                <a:solidFill>
                  <a:schemeClr val="tx2"/>
                </a:solidFill>
                <a:ea typeface="+mn-lt"/>
                <a:cs typeface="+mn-lt"/>
              </a:rPr>
              <a:t> </a:t>
            </a:r>
            <a:r>
              <a:rPr lang="en-US" sz="1600" baseline="30000" dirty="0">
                <a:solidFill>
                  <a:schemeClr val="tx2"/>
                </a:solidFill>
                <a:ea typeface="+mn-lt"/>
                <a:cs typeface="+mn-lt"/>
              </a:rPr>
              <a:t>[18]</a:t>
            </a:r>
            <a:r>
              <a:rPr lang="en-US" sz="1600" dirty="0">
                <a:solidFill>
                  <a:schemeClr val="tx2"/>
                </a:solidFill>
                <a:ea typeface="+mn-lt"/>
                <a:cs typeface="+mn-lt"/>
              </a:rPr>
              <a:t>. </a:t>
            </a:r>
          </a:p>
          <a:p>
            <a:pPr marL="342900" indent="-342900">
              <a:lnSpc>
                <a:spcPct val="90000"/>
              </a:lnSpc>
              <a:spcBef>
                <a:spcPts val="1000"/>
              </a:spcBef>
              <a:buClr>
                <a:schemeClr val="tx2">
                  <a:lumMod val="75000"/>
                  <a:lumOff val="25000"/>
                </a:schemeClr>
              </a:buClr>
              <a:buFont typeface="Arial" panose="020B0604020202020204" pitchFamily="34" charset="0"/>
              <a:buChar char="•"/>
            </a:pPr>
            <a:r>
              <a:rPr lang="en-US" sz="1600" b="1" dirty="0">
                <a:solidFill>
                  <a:schemeClr val="tx2"/>
                </a:solidFill>
                <a:ea typeface="+mn-lt"/>
                <a:cs typeface="+mn-lt"/>
              </a:rPr>
              <a:t>One of 3 studies with AUC &gt; 90%</a:t>
            </a:r>
            <a:r>
              <a:rPr lang="en-US" sz="1600" dirty="0">
                <a:solidFill>
                  <a:schemeClr val="tx2"/>
                </a:solidFill>
                <a:ea typeface="+mn-lt"/>
                <a:cs typeface="+mn-lt"/>
              </a:rPr>
              <a:t> which describes breast cancer risk calculation using </a:t>
            </a:r>
            <a:r>
              <a:rPr lang="en-US" sz="1600" b="1" dirty="0">
                <a:solidFill>
                  <a:schemeClr val="tx2"/>
                </a:solidFill>
                <a:ea typeface="+mn-lt"/>
                <a:cs typeface="+mn-lt"/>
              </a:rPr>
              <a:t>artificial neural network algorithm</a:t>
            </a:r>
            <a:r>
              <a:rPr lang="en-US" sz="1600" dirty="0">
                <a:solidFill>
                  <a:schemeClr val="tx2"/>
                </a:solidFill>
                <a:ea typeface="+mn-lt"/>
                <a:cs typeface="+mn-lt"/>
              </a:rPr>
              <a:t> was classified into excellent category, while the other </a:t>
            </a:r>
            <a:r>
              <a:rPr lang="en-US" sz="1600" b="1" dirty="0">
                <a:solidFill>
                  <a:schemeClr val="tx2"/>
                </a:solidFill>
                <a:ea typeface="+mn-lt"/>
                <a:cs typeface="+mn-lt"/>
              </a:rPr>
              <a:t>2 studies</a:t>
            </a:r>
            <a:r>
              <a:rPr lang="en-US" sz="1600" dirty="0">
                <a:solidFill>
                  <a:schemeClr val="tx2"/>
                </a:solidFill>
                <a:ea typeface="+mn-lt"/>
                <a:cs typeface="+mn-lt"/>
              </a:rPr>
              <a:t> were classified into </a:t>
            </a:r>
            <a:r>
              <a:rPr lang="en-US" sz="1600" b="1" dirty="0">
                <a:solidFill>
                  <a:schemeClr val="tx2"/>
                </a:solidFill>
                <a:ea typeface="+mn-lt"/>
                <a:cs typeface="+mn-lt"/>
              </a:rPr>
              <a:t>good category</a:t>
            </a:r>
            <a:r>
              <a:rPr lang="en-US" sz="1600" dirty="0">
                <a:solidFill>
                  <a:schemeClr val="tx2"/>
                </a:solidFill>
                <a:ea typeface="+mn-lt"/>
                <a:cs typeface="+mn-lt"/>
              </a:rPr>
              <a:t> (</a:t>
            </a:r>
            <a:r>
              <a:rPr lang="en-US" sz="1600" b="1" dirty="0">
                <a:solidFill>
                  <a:schemeClr val="tx2"/>
                </a:solidFill>
                <a:ea typeface="+mn-lt"/>
                <a:cs typeface="+mn-lt"/>
              </a:rPr>
              <a:t>0.80 to 0.90</a:t>
            </a:r>
            <a:r>
              <a:rPr lang="en-US" sz="1600" dirty="0">
                <a:solidFill>
                  <a:schemeClr val="tx2"/>
                </a:solidFill>
                <a:ea typeface="+mn-lt"/>
                <a:cs typeface="+mn-lt"/>
              </a:rPr>
              <a:t>) </a:t>
            </a:r>
            <a:r>
              <a:rPr lang="en-US" sz="1600" baseline="30000" dirty="0">
                <a:solidFill>
                  <a:schemeClr val="tx2"/>
                </a:solidFill>
                <a:ea typeface="+mn-lt"/>
                <a:cs typeface="+mn-lt"/>
              </a:rPr>
              <a:t>[18]</a:t>
            </a:r>
            <a:r>
              <a:rPr lang="en-US" sz="1600" dirty="0">
                <a:solidFill>
                  <a:schemeClr val="tx2"/>
                </a:solidFill>
                <a:ea typeface="+mn-lt"/>
                <a:cs typeface="+mn-lt"/>
              </a:rPr>
              <a:t>. </a:t>
            </a:r>
          </a:p>
          <a:p>
            <a:pPr marL="342900" indent="-342900">
              <a:lnSpc>
                <a:spcPct val="90000"/>
              </a:lnSpc>
              <a:spcBef>
                <a:spcPts val="1000"/>
              </a:spcBef>
              <a:buClr>
                <a:schemeClr val="tx2">
                  <a:lumMod val="75000"/>
                  <a:lumOff val="25000"/>
                </a:schemeClr>
              </a:buClr>
              <a:buFont typeface="Arial" panose="020B0604020202020204" pitchFamily="34" charset="0"/>
              <a:buChar char="•"/>
            </a:pPr>
            <a:r>
              <a:rPr lang="en-US" sz="1600" b="1" dirty="0">
                <a:solidFill>
                  <a:schemeClr val="tx2"/>
                </a:solidFill>
                <a:ea typeface="+mn-lt"/>
                <a:cs typeface="+mn-lt"/>
              </a:rPr>
              <a:t>One of 2 studies with AUC &gt; 90%</a:t>
            </a:r>
            <a:r>
              <a:rPr lang="en-US" sz="1600" dirty="0">
                <a:solidFill>
                  <a:schemeClr val="tx2"/>
                </a:solidFill>
                <a:ea typeface="+mn-lt"/>
                <a:cs typeface="+mn-lt"/>
              </a:rPr>
              <a:t> which describes breast cancer risk calculation using </a:t>
            </a:r>
            <a:r>
              <a:rPr lang="en-US" sz="1600" b="1" dirty="0">
                <a:solidFill>
                  <a:schemeClr val="tx2"/>
                </a:solidFill>
                <a:ea typeface="+mn-lt"/>
                <a:cs typeface="+mn-lt"/>
              </a:rPr>
              <a:t>decision tree algorithm</a:t>
            </a:r>
            <a:r>
              <a:rPr lang="en-US" sz="1600" dirty="0">
                <a:solidFill>
                  <a:schemeClr val="tx2"/>
                </a:solidFill>
                <a:ea typeface="+mn-lt"/>
                <a:cs typeface="+mn-lt"/>
              </a:rPr>
              <a:t> was classified into excellent category, while the </a:t>
            </a:r>
            <a:r>
              <a:rPr lang="en-US" sz="1600" b="1" dirty="0">
                <a:solidFill>
                  <a:schemeClr val="tx2"/>
                </a:solidFill>
                <a:ea typeface="+mn-lt"/>
                <a:cs typeface="+mn-lt"/>
              </a:rPr>
              <a:t>another </a:t>
            </a:r>
            <a:r>
              <a:rPr lang="en-US" sz="1600" dirty="0">
                <a:solidFill>
                  <a:schemeClr val="tx2"/>
                </a:solidFill>
                <a:ea typeface="+mn-lt"/>
                <a:cs typeface="+mn-lt"/>
              </a:rPr>
              <a:t>study was into </a:t>
            </a:r>
            <a:r>
              <a:rPr lang="en-US" sz="1600" b="1" dirty="0">
                <a:solidFill>
                  <a:schemeClr val="tx2"/>
                </a:solidFill>
                <a:ea typeface="+mn-lt"/>
                <a:cs typeface="+mn-lt"/>
              </a:rPr>
              <a:t>good </a:t>
            </a:r>
            <a:r>
              <a:rPr lang="en-US" sz="1600" dirty="0">
                <a:solidFill>
                  <a:schemeClr val="tx2"/>
                </a:solidFill>
                <a:ea typeface="+mn-lt"/>
                <a:cs typeface="+mn-lt"/>
              </a:rPr>
              <a:t>category (</a:t>
            </a:r>
            <a:r>
              <a:rPr lang="en-US" sz="1600" b="1" dirty="0">
                <a:solidFill>
                  <a:schemeClr val="tx2"/>
                </a:solidFill>
                <a:ea typeface="+mn-lt"/>
                <a:cs typeface="+mn-lt"/>
              </a:rPr>
              <a:t>0.80 to 0.90</a:t>
            </a:r>
            <a:r>
              <a:rPr lang="en-US" sz="1600" dirty="0">
                <a:solidFill>
                  <a:schemeClr val="tx2"/>
                </a:solidFill>
                <a:ea typeface="+mn-lt"/>
                <a:cs typeface="+mn-lt"/>
              </a:rPr>
              <a:t>) </a:t>
            </a:r>
            <a:r>
              <a:rPr lang="en-US" sz="1600" baseline="30000" dirty="0">
                <a:solidFill>
                  <a:schemeClr val="tx2"/>
                </a:solidFill>
                <a:ea typeface="+mn-lt"/>
                <a:cs typeface="+mn-lt"/>
              </a:rPr>
              <a:t>[18]</a:t>
            </a:r>
            <a:r>
              <a:rPr lang="en-US" sz="1600" dirty="0">
                <a:solidFill>
                  <a:schemeClr val="tx2"/>
                </a:solidFill>
                <a:ea typeface="+mn-lt"/>
                <a:cs typeface="+mn-lt"/>
              </a:rPr>
              <a:t>. </a:t>
            </a:r>
          </a:p>
          <a:p>
            <a:pPr marL="342900" indent="-342900">
              <a:lnSpc>
                <a:spcPct val="90000"/>
              </a:lnSpc>
              <a:spcBef>
                <a:spcPts val="1000"/>
              </a:spcBef>
              <a:buClr>
                <a:schemeClr val="tx2">
                  <a:lumMod val="75000"/>
                  <a:lumOff val="25000"/>
                </a:schemeClr>
              </a:buClr>
              <a:buFont typeface="Arial" panose="020B0604020202020204" pitchFamily="34" charset="0"/>
              <a:buChar char="•"/>
            </a:pPr>
            <a:r>
              <a:rPr lang="en-US" sz="1600" b="1" dirty="0">
                <a:solidFill>
                  <a:schemeClr val="tx2"/>
                </a:solidFill>
                <a:ea typeface="+mn-lt"/>
                <a:cs typeface="+mn-lt"/>
              </a:rPr>
              <a:t>One of 3 studies with AUC &gt; 90%</a:t>
            </a:r>
            <a:r>
              <a:rPr lang="en-US" sz="1600" dirty="0">
                <a:solidFill>
                  <a:schemeClr val="tx2"/>
                </a:solidFill>
                <a:ea typeface="+mn-lt"/>
                <a:cs typeface="+mn-lt"/>
              </a:rPr>
              <a:t> which describes breast cancer risk calculation using </a:t>
            </a:r>
            <a:r>
              <a:rPr lang="en-US" sz="1600" b="1" dirty="0">
                <a:solidFill>
                  <a:schemeClr val="tx2"/>
                </a:solidFill>
                <a:ea typeface="+mn-lt"/>
                <a:cs typeface="+mn-lt"/>
              </a:rPr>
              <a:t>naive bayes algorithm</a:t>
            </a:r>
            <a:r>
              <a:rPr lang="en-US" sz="1600" dirty="0">
                <a:solidFill>
                  <a:schemeClr val="tx2"/>
                </a:solidFill>
                <a:ea typeface="+mn-lt"/>
                <a:cs typeface="+mn-lt"/>
              </a:rPr>
              <a:t> was classified into excellent category, while the </a:t>
            </a:r>
            <a:r>
              <a:rPr lang="en-US" sz="1600" b="1" dirty="0">
                <a:solidFill>
                  <a:schemeClr val="tx2"/>
                </a:solidFill>
                <a:ea typeface="+mn-lt"/>
                <a:cs typeface="+mn-lt"/>
              </a:rPr>
              <a:t>other 2 studies</a:t>
            </a:r>
            <a:r>
              <a:rPr lang="en-US" sz="1600" dirty="0">
                <a:solidFill>
                  <a:schemeClr val="tx2"/>
                </a:solidFill>
                <a:ea typeface="+mn-lt"/>
                <a:cs typeface="+mn-lt"/>
              </a:rPr>
              <a:t> were classified into </a:t>
            </a:r>
            <a:r>
              <a:rPr lang="en-US" sz="1600" b="1" dirty="0">
                <a:solidFill>
                  <a:schemeClr val="tx2"/>
                </a:solidFill>
                <a:ea typeface="+mn-lt"/>
                <a:cs typeface="+mn-lt"/>
              </a:rPr>
              <a:t>fair </a:t>
            </a:r>
            <a:r>
              <a:rPr lang="en-US" sz="1600" dirty="0">
                <a:solidFill>
                  <a:schemeClr val="tx2"/>
                </a:solidFill>
                <a:ea typeface="+mn-lt"/>
                <a:cs typeface="+mn-lt"/>
              </a:rPr>
              <a:t>category </a:t>
            </a:r>
            <a:r>
              <a:rPr lang="en-US" sz="1600" b="1" dirty="0">
                <a:solidFill>
                  <a:schemeClr val="tx2"/>
                </a:solidFill>
                <a:ea typeface="+mn-lt"/>
                <a:cs typeface="+mn-lt"/>
              </a:rPr>
              <a:t>(0.70 to 0.80)</a:t>
            </a:r>
            <a:r>
              <a:rPr lang="en-US" sz="1600" dirty="0">
                <a:solidFill>
                  <a:schemeClr val="tx2"/>
                </a:solidFill>
                <a:ea typeface="+mn-lt"/>
                <a:cs typeface="+mn-lt"/>
              </a:rPr>
              <a:t> </a:t>
            </a:r>
            <a:r>
              <a:rPr lang="en-US" sz="1600" baseline="30000" dirty="0">
                <a:solidFill>
                  <a:schemeClr val="tx2"/>
                </a:solidFill>
                <a:ea typeface="+mn-lt"/>
                <a:cs typeface="+mn-lt"/>
              </a:rPr>
              <a:t>[18]</a:t>
            </a:r>
            <a:r>
              <a:rPr lang="en-US" sz="1600" dirty="0">
                <a:solidFill>
                  <a:schemeClr val="tx2"/>
                </a:solidFill>
                <a:ea typeface="+mn-lt"/>
                <a:cs typeface="+mn-lt"/>
              </a:rPr>
              <a:t>. </a:t>
            </a:r>
          </a:p>
          <a:p>
            <a:pPr marL="342900" indent="-342900">
              <a:lnSpc>
                <a:spcPct val="90000"/>
              </a:lnSpc>
              <a:spcBef>
                <a:spcPts val="1000"/>
              </a:spcBef>
              <a:buClr>
                <a:schemeClr val="tx2">
                  <a:lumMod val="75000"/>
                  <a:lumOff val="25000"/>
                </a:schemeClr>
              </a:buClr>
              <a:buFont typeface="Arial" panose="020B0604020202020204" pitchFamily="34" charset="0"/>
              <a:buChar char="•"/>
            </a:pPr>
            <a:r>
              <a:rPr lang="en-US" sz="1600" dirty="0">
                <a:solidFill>
                  <a:schemeClr val="tx2"/>
                </a:solidFill>
                <a:ea typeface="+mn-lt"/>
                <a:cs typeface="+mn-lt"/>
              </a:rPr>
              <a:t>There were </a:t>
            </a:r>
            <a:r>
              <a:rPr lang="en-US" sz="1600" b="1" dirty="0">
                <a:solidFill>
                  <a:schemeClr val="tx2"/>
                </a:solidFill>
                <a:ea typeface="+mn-lt"/>
                <a:cs typeface="+mn-lt"/>
              </a:rPr>
              <a:t>2 of 3 studies with AUC &gt; 90%</a:t>
            </a:r>
            <a:r>
              <a:rPr lang="en-US" sz="1600" dirty="0">
                <a:solidFill>
                  <a:schemeClr val="tx2"/>
                </a:solidFill>
                <a:ea typeface="+mn-lt"/>
                <a:cs typeface="+mn-lt"/>
              </a:rPr>
              <a:t> which describes breast cancer risk calculation using </a:t>
            </a:r>
            <a:r>
              <a:rPr lang="en-US" sz="1600" b="1" dirty="0">
                <a:solidFill>
                  <a:schemeClr val="tx2"/>
                </a:solidFill>
                <a:ea typeface="+mn-lt"/>
                <a:cs typeface="+mn-lt"/>
              </a:rPr>
              <a:t>K-Nearest Neighbor algorithm</a:t>
            </a:r>
            <a:r>
              <a:rPr lang="en-US" sz="1600" dirty="0">
                <a:solidFill>
                  <a:schemeClr val="tx2"/>
                </a:solidFill>
                <a:ea typeface="+mn-lt"/>
                <a:cs typeface="+mn-lt"/>
              </a:rPr>
              <a:t> that were classified into excellent category, while </a:t>
            </a:r>
            <a:r>
              <a:rPr lang="en-US" sz="1600" b="1" dirty="0">
                <a:solidFill>
                  <a:schemeClr val="tx2"/>
                </a:solidFill>
                <a:ea typeface="+mn-lt"/>
                <a:cs typeface="+mn-lt"/>
              </a:rPr>
              <a:t>another study</a:t>
            </a:r>
            <a:r>
              <a:rPr lang="en-US" sz="1600" dirty="0">
                <a:solidFill>
                  <a:schemeClr val="tx2"/>
                </a:solidFill>
                <a:ea typeface="+mn-lt"/>
                <a:cs typeface="+mn-lt"/>
              </a:rPr>
              <a:t> was classified into </a:t>
            </a:r>
            <a:r>
              <a:rPr lang="en-US" sz="1600" b="1" dirty="0">
                <a:solidFill>
                  <a:schemeClr val="tx2"/>
                </a:solidFill>
                <a:ea typeface="+mn-lt"/>
                <a:cs typeface="+mn-lt"/>
              </a:rPr>
              <a:t>failure </a:t>
            </a:r>
            <a:r>
              <a:rPr lang="en-US" sz="1600" dirty="0">
                <a:solidFill>
                  <a:schemeClr val="tx2"/>
                </a:solidFill>
                <a:ea typeface="+mn-lt"/>
                <a:cs typeface="+mn-lt"/>
              </a:rPr>
              <a:t>category </a:t>
            </a:r>
            <a:r>
              <a:rPr lang="en-US" sz="1600" b="1" dirty="0">
                <a:solidFill>
                  <a:schemeClr val="tx2"/>
                </a:solidFill>
                <a:ea typeface="+mn-lt"/>
                <a:cs typeface="+mn-lt"/>
              </a:rPr>
              <a:t>(0.50 to 0.60)</a:t>
            </a:r>
            <a:r>
              <a:rPr lang="en-US" sz="1600" dirty="0">
                <a:solidFill>
                  <a:schemeClr val="tx2"/>
                </a:solidFill>
                <a:ea typeface="+mn-lt"/>
                <a:cs typeface="+mn-lt"/>
              </a:rPr>
              <a:t> </a:t>
            </a:r>
            <a:r>
              <a:rPr lang="en-US" sz="1600" baseline="30000" dirty="0">
                <a:solidFill>
                  <a:schemeClr val="tx2"/>
                </a:solidFill>
                <a:ea typeface="+mn-lt"/>
                <a:cs typeface="+mn-lt"/>
              </a:rPr>
              <a:t>[18]</a:t>
            </a:r>
            <a:r>
              <a:rPr lang="en-US" sz="1600" dirty="0">
                <a:solidFill>
                  <a:schemeClr val="tx2"/>
                </a:solidFill>
                <a:ea typeface="+mn-lt"/>
                <a:cs typeface="+mn-lt"/>
              </a:rPr>
              <a:t>.</a:t>
            </a:r>
          </a:p>
          <a:p>
            <a:pPr marL="342900" indent="-342900">
              <a:lnSpc>
                <a:spcPct val="90000"/>
              </a:lnSpc>
              <a:spcBef>
                <a:spcPts val="1000"/>
              </a:spcBef>
              <a:buClr>
                <a:schemeClr val="tx2">
                  <a:lumMod val="75000"/>
                  <a:lumOff val="25000"/>
                </a:schemeClr>
              </a:buClr>
              <a:buFont typeface="Arial" panose="020B0604020202020204" pitchFamily="34" charset="0"/>
              <a:buChar char="•"/>
            </a:pPr>
            <a:r>
              <a:rPr lang="en-US" sz="1600" b="1" dirty="0">
                <a:solidFill>
                  <a:srgbClr val="C00000"/>
                </a:solidFill>
                <a:ea typeface="+mn-lt"/>
                <a:cs typeface="+mn-lt"/>
              </a:rPr>
              <a:t>Hence, after comparing all the 5 different ML techniques, we select SVM as the most preferable ML technique for Breast Cancer diagnosis</a:t>
            </a:r>
          </a:p>
        </p:txBody>
      </p:sp>
      <p:sp>
        <p:nvSpPr>
          <p:cNvPr id="7" name="TextBox 6">
            <a:extLst>
              <a:ext uri="{FF2B5EF4-FFF2-40B4-BE49-F238E27FC236}">
                <a16:creationId xmlns:a16="http://schemas.microsoft.com/office/drawing/2014/main" id="{C5924F0E-68AE-72EF-5B4E-027C0FF3DB25}"/>
              </a:ext>
            </a:extLst>
          </p:cNvPr>
          <p:cNvSpPr txBox="1"/>
          <p:nvPr/>
        </p:nvSpPr>
        <p:spPr>
          <a:xfrm>
            <a:off x="350974" y="6273225"/>
            <a:ext cx="56483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333333"/>
                </a:solidFill>
                <a:latin typeface="Cambria"/>
                <a:ea typeface="Cambria"/>
              </a:rPr>
              <a:t>SROC Plot Breast Cancer Risk Calculation Using Machine Learning Algorithms </a:t>
            </a:r>
            <a:r>
              <a:rPr lang="en-US" sz="1600" baseline="30000" dirty="0">
                <a:latin typeface="Calibri"/>
                <a:ea typeface="Cambria"/>
                <a:cs typeface="Calibri"/>
              </a:rPr>
              <a:t>[18]</a:t>
            </a:r>
            <a:endParaRPr lang="en-US" sz="1600" baseline="30000" dirty="0">
              <a:cs typeface="Calibri"/>
            </a:endParaRPr>
          </a:p>
        </p:txBody>
      </p:sp>
      <p:sp>
        <p:nvSpPr>
          <p:cNvPr id="2" name="TextBox 1">
            <a:extLst>
              <a:ext uri="{FF2B5EF4-FFF2-40B4-BE49-F238E27FC236}">
                <a16:creationId xmlns:a16="http://schemas.microsoft.com/office/drawing/2014/main" id="{24A60BD4-B959-EFFA-BD4D-09803AB87574}"/>
              </a:ext>
            </a:extLst>
          </p:cNvPr>
          <p:cNvSpPr txBox="1"/>
          <p:nvPr/>
        </p:nvSpPr>
        <p:spPr>
          <a:xfrm>
            <a:off x="304605" y="381393"/>
            <a:ext cx="1175404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tx2"/>
                </a:solidFill>
                <a:latin typeface="Calibri"/>
                <a:ea typeface="+mj-ea"/>
                <a:cs typeface="Calibri"/>
              </a:rPr>
              <a:t>Summary Receiver Operating Characteristic (SROC) Plot Comparison of 5 different ML techniques</a:t>
            </a:r>
          </a:p>
        </p:txBody>
      </p:sp>
      <p:sp>
        <p:nvSpPr>
          <p:cNvPr id="3" name="TextBox 2">
            <a:extLst>
              <a:ext uri="{FF2B5EF4-FFF2-40B4-BE49-F238E27FC236}">
                <a16:creationId xmlns:a16="http://schemas.microsoft.com/office/drawing/2014/main" id="{C3B8EFA8-19A7-B549-9AEE-61DF30A276F6}"/>
              </a:ext>
            </a:extLst>
          </p:cNvPr>
          <p:cNvSpPr txBox="1"/>
          <p:nvPr/>
        </p:nvSpPr>
        <p:spPr>
          <a:xfrm>
            <a:off x="304605" y="1"/>
            <a:ext cx="106555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r>
              <a:rPr lang="en-US" sz="3200" dirty="0">
                <a:solidFill>
                  <a:schemeClr val="tx2"/>
                </a:solidFill>
                <a:latin typeface="+mj-lt"/>
                <a:ea typeface="+mj-lt"/>
                <a:cs typeface="+mj-lt"/>
              </a:rPr>
              <a:t>7. Most preferable ML technique – SVM</a:t>
            </a:r>
          </a:p>
        </p:txBody>
      </p:sp>
    </p:spTree>
    <p:extLst>
      <p:ext uri="{BB962C8B-B14F-4D97-AF65-F5344CB8AC3E}">
        <p14:creationId xmlns:p14="http://schemas.microsoft.com/office/powerpoint/2010/main" val="1370896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3BFE4-19BA-E9C3-FBC8-4EEB43E634A9}"/>
              </a:ext>
            </a:extLst>
          </p:cNvPr>
          <p:cNvSpPr>
            <a:spLocks noGrp="1"/>
          </p:cNvSpPr>
          <p:nvPr>
            <p:ph type="title"/>
          </p:nvPr>
        </p:nvSpPr>
        <p:spPr>
          <a:xfrm>
            <a:off x="171781" y="397054"/>
            <a:ext cx="11559654" cy="794981"/>
          </a:xfrm>
        </p:spPr>
        <p:txBody>
          <a:bodyPr>
            <a:normAutofit fontScale="90000"/>
          </a:bodyPr>
          <a:lstStyle/>
          <a:p>
            <a:pPr>
              <a:spcBef>
                <a:spcPts val="1000"/>
              </a:spcBef>
            </a:pPr>
            <a:r>
              <a:rPr lang="en-US" dirty="0">
                <a:latin typeface="Calibri"/>
                <a:cs typeface="Calibri"/>
              </a:rPr>
              <a:t>8. SVM in detection of tumors</a:t>
            </a:r>
            <a:r>
              <a:rPr lang="en-US" baseline="30000" dirty="0">
                <a:latin typeface="Calibri"/>
                <a:cs typeface="Calibri"/>
              </a:rPr>
              <a:t>[17]</a:t>
            </a:r>
            <a:endParaRPr lang="en-US" baseline="30000" dirty="0">
              <a:ea typeface="+mj-lt"/>
              <a:cs typeface="+mj-lt"/>
            </a:endParaRPr>
          </a:p>
          <a:p>
            <a:endParaRPr lang="en-US" dirty="0"/>
          </a:p>
        </p:txBody>
      </p:sp>
      <p:sp>
        <p:nvSpPr>
          <p:cNvPr id="3" name="Content Placeholder 2">
            <a:extLst>
              <a:ext uri="{FF2B5EF4-FFF2-40B4-BE49-F238E27FC236}">
                <a16:creationId xmlns:a16="http://schemas.microsoft.com/office/drawing/2014/main" id="{C33B8150-E60F-5B03-88A9-4DE9050F0EF7}"/>
              </a:ext>
            </a:extLst>
          </p:cNvPr>
          <p:cNvSpPr>
            <a:spLocks noGrp="1"/>
          </p:cNvSpPr>
          <p:nvPr>
            <p:ph idx="1"/>
          </p:nvPr>
        </p:nvSpPr>
        <p:spPr>
          <a:xfrm>
            <a:off x="257362" y="737119"/>
            <a:ext cx="11853773" cy="1824778"/>
          </a:xfrm>
        </p:spPr>
        <p:txBody>
          <a:bodyPr vert="horz" lIns="91440" tIns="45720" rIns="91440" bIns="45720" rtlCol="0" anchor="t">
            <a:normAutofit/>
          </a:bodyPr>
          <a:lstStyle/>
          <a:p>
            <a:pPr marL="0" indent="0">
              <a:buClr>
                <a:srgbClr val="B1005E"/>
              </a:buClr>
              <a:buNone/>
            </a:pPr>
            <a:r>
              <a:rPr lang="en-US" sz="3200" dirty="0">
                <a:cs typeface="Calibri"/>
              </a:rPr>
              <a:t>Stages:</a:t>
            </a:r>
          </a:p>
          <a:p>
            <a:pPr marL="0" indent="0">
              <a:buNone/>
            </a:pPr>
            <a:r>
              <a:rPr lang="en-US" sz="2800" dirty="0">
                <a:cs typeface="Calibri"/>
              </a:rPr>
              <a:t>1. </a:t>
            </a:r>
            <a:r>
              <a:rPr lang="en-US" sz="2800" dirty="0">
                <a:ea typeface="+mn-lt"/>
                <a:cs typeface="+mn-lt"/>
              </a:rPr>
              <a:t>Image enhancement</a:t>
            </a:r>
            <a:endParaRPr lang="en-US" sz="2800" dirty="0">
              <a:cs typeface="Calibri"/>
            </a:endParaRPr>
          </a:p>
          <a:p>
            <a:pPr marL="0" indent="0">
              <a:buNone/>
            </a:pPr>
            <a:r>
              <a:rPr lang="en-US" dirty="0">
                <a:ea typeface="+mn-lt"/>
                <a:cs typeface="+mn-lt"/>
              </a:rPr>
              <a:t>Image enhancement can be defined as conversion of the image quality to a better and more understandable level </a:t>
            </a:r>
            <a:r>
              <a:rPr lang="en-US" baseline="30000" dirty="0">
                <a:ea typeface="+mn-lt"/>
                <a:cs typeface="+mn-lt"/>
              </a:rPr>
              <a:t>[17]</a:t>
            </a:r>
            <a:r>
              <a:rPr lang="en-US" dirty="0">
                <a:ea typeface="+mn-lt"/>
                <a:cs typeface="+mn-lt"/>
              </a:rPr>
              <a:t>. </a:t>
            </a:r>
            <a:endParaRPr lang="en-US" dirty="0"/>
          </a:p>
        </p:txBody>
      </p:sp>
      <p:grpSp>
        <p:nvGrpSpPr>
          <p:cNvPr id="7" name="Group 6">
            <a:extLst>
              <a:ext uri="{FF2B5EF4-FFF2-40B4-BE49-F238E27FC236}">
                <a16:creationId xmlns:a16="http://schemas.microsoft.com/office/drawing/2014/main" id="{1EDA7BC8-E119-C4F1-9F62-8EEAC54BCF54}"/>
              </a:ext>
            </a:extLst>
          </p:cNvPr>
          <p:cNvGrpSpPr/>
          <p:nvPr/>
        </p:nvGrpSpPr>
        <p:grpSpPr>
          <a:xfrm>
            <a:off x="625667" y="2677486"/>
            <a:ext cx="10812043" cy="2550754"/>
            <a:chOff x="1878107" y="3083299"/>
            <a:chExt cx="8006411" cy="2622283"/>
          </a:xfrm>
        </p:grpSpPr>
        <p:pic>
          <p:nvPicPr>
            <p:cNvPr id="4" name="Picture 4" descr="Graphical user interface&#10;&#10;Description automatically generated">
              <a:extLst>
                <a:ext uri="{FF2B5EF4-FFF2-40B4-BE49-F238E27FC236}">
                  <a16:creationId xmlns:a16="http://schemas.microsoft.com/office/drawing/2014/main" id="{1A4A574A-14A1-7EB0-21BB-9B2C8A9B85B3}"/>
                </a:ext>
              </a:extLst>
            </p:cNvPr>
            <p:cNvPicPr>
              <a:picLocks noChangeAspect="1"/>
            </p:cNvPicPr>
            <p:nvPr/>
          </p:nvPicPr>
          <p:blipFill rotWithShape="1">
            <a:blip r:embed="rId2"/>
            <a:srcRect l="25676" t="34237" r="29390" b="42147"/>
            <a:stretch/>
          </p:blipFill>
          <p:spPr>
            <a:xfrm>
              <a:off x="1878107" y="3083299"/>
              <a:ext cx="8006411" cy="2345192"/>
            </a:xfrm>
            <a:prstGeom prst="rect">
              <a:avLst/>
            </a:prstGeom>
          </p:spPr>
        </p:pic>
        <p:pic>
          <p:nvPicPr>
            <p:cNvPr id="6" name="Picture 4" descr="Graphical user interface&#10;&#10;Description automatically generated">
              <a:extLst>
                <a:ext uri="{FF2B5EF4-FFF2-40B4-BE49-F238E27FC236}">
                  <a16:creationId xmlns:a16="http://schemas.microsoft.com/office/drawing/2014/main" id="{CE8399C3-58C5-5728-6566-E5D0A7A54B3A}"/>
                </a:ext>
              </a:extLst>
            </p:cNvPr>
            <p:cNvPicPr>
              <a:picLocks noChangeAspect="1"/>
            </p:cNvPicPr>
            <p:nvPr/>
          </p:nvPicPr>
          <p:blipFill rotWithShape="1">
            <a:blip r:embed="rId2"/>
            <a:srcRect l="31403" t="57562" r="32081" b="38149"/>
            <a:stretch/>
          </p:blipFill>
          <p:spPr>
            <a:xfrm>
              <a:off x="2628901" y="5279651"/>
              <a:ext cx="6506514" cy="425931"/>
            </a:xfrm>
            <a:prstGeom prst="rect">
              <a:avLst/>
            </a:prstGeom>
          </p:spPr>
        </p:pic>
      </p:grpSp>
      <p:grpSp>
        <p:nvGrpSpPr>
          <p:cNvPr id="5" name="Group 4">
            <a:extLst>
              <a:ext uri="{FF2B5EF4-FFF2-40B4-BE49-F238E27FC236}">
                <a16:creationId xmlns:a16="http://schemas.microsoft.com/office/drawing/2014/main" id="{89451D6E-69CE-219F-41EC-A2C1AEA426B0}"/>
              </a:ext>
            </a:extLst>
          </p:cNvPr>
          <p:cNvGrpSpPr/>
          <p:nvPr/>
        </p:nvGrpSpPr>
        <p:grpSpPr>
          <a:xfrm>
            <a:off x="631486" y="5343829"/>
            <a:ext cx="10822565" cy="1463456"/>
            <a:chOff x="631486" y="5343829"/>
            <a:chExt cx="10822565" cy="1463456"/>
          </a:xfrm>
        </p:grpSpPr>
        <p:pic>
          <p:nvPicPr>
            <p:cNvPr id="8" name="Picture 4" descr="Graphical user interface&#10;&#10;Description automatically generated">
              <a:extLst>
                <a:ext uri="{FF2B5EF4-FFF2-40B4-BE49-F238E27FC236}">
                  <a16:creationId xmlns:a16="http://schemas.microsoft.com/office/drawing/2014/main" id="{1D880653-8294-3B37-1E93-4C41EC3B6CD0}"/>
                </a:ext>
              </a:extLst>
            </p:cNvPr>
            <p:cNvPicPr>
              <a:picLocks noChangeAspect="1"/>
            </p:cNvPicPr>
            <p:nvPr/>
          </p:nvPicPr>
          <p:blipFill rotWithShape="1">
            <a:blip r:embed="rId3"/>
            <a:srcRect l="26292" t="39204" r="30674" b="52139"/>
            <a:stretch/>
          </p:blipFill>
          <p:spPr>
            <a:xfrm>
              <a:off x="631486" y="5343829"/>
              <a:ext cx="10822565" cy="1061507"/>
            </a:xfrm>
            <a:prstGeom prst="rect">
              <a:avLst/>
            </a:prstGeom>
          </p:spPr>
        </p:pic>
        <p:pic>
          <p:nvPicPr>
            <p:cNvPr id="9" name="Picture 4" descr="Graphical user interface&#10;&#10;Description automatically generated">
              <a:extLst>
                <a:ext uri="{FF2B5EF4-FFF2-40B4-BE49-F238E27FC236}">
                  <a16:creationId xmlns:a16="http://schemas.microsoft.com/office/drawing/2014/main" id="{6182F870-85AE-9CB2-2861-AD380A0178AE}"/>
                </a:ext>
              </a:extLst>
            </p:cNvPr>
            <p:cNvPicPr>
              <a:picLocks noChangeAspect="1"/>
            </p:cNvPicPr>
            <p:nvPr/>
          </p:nvPicPr>
          <p:blipFill rotWithShape="1">
            <a:blip r:embed="rId3"/>
            <a:srcRect l="43707" t="47336" r="45205" b="48579"/>
            <a:stretch/>
          </p:blipFill>
          <p:spPr>
            <a:xfrm>
              <a:off x="4037195" y="6306366"/>
              <a:ext cx="2820656" cy="500919"/>
            </a:xfrm>
            <a:prstGeom prst="rect">
              <a:avLst/>
            </a:prstGeom>
          </p:spPr>
        </p:pic>
      </p:grpSp>
    </p:spTree>
    <p:extLst>
      <p:ext uri="{BB962C8B-B14F-4D97-AF65-F5344CB8AC3E}">
        <p14:creationId xmlns:p14="http://schemas.microsoft.com/office/powerpoint/2010/main" val="457322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9FD7C7-1DDC-090E-6520-45D0531240B0}"/>
              </a:ext>
            </a:extLst>
          </p:cNvPr>
          <p:cNvSpPr>
            <a:spLocks noGrp="1"/>
          </p:cNvSpPr>
          <p:nvPr>
            <p:ph idx="1"/>
          </p:nvPr>
        </p:nvSpPr>
        <p:spPr>
          <a:xfrm>
            <a:off x="688175" y="974560"/>
            <a:ext cx="11138081" cy="5439910"/>
          </a:xfrm>
        </p:spPr>
        <p:txBody>
          <a:bodyPr vert="horz" lIns="91440" tIns="45720" rIns="91440" bIns="45720" rtlCol="0" anchor="t">
            <a:normAutofit/>
          </a:bodyPr>
          <a:lstStyle/>
          <a:p>
            <a:pPr marL="0" indent="0">
              <a:buNone/>
            </a:pPr>
            <a:r>
              <a:rPr lang="en-US" sz="2800" dirty="0">
                <a:ea typeface="+mn-lt"/>
                <a:cs typeface="+mn-lt"/>
              </a:rPr>
              <a:t>2. </a:t>
            </a:r>
            <a:r>
              <a:rPr lang="en-US" sz="2800" dirty="0">
                <a:cs typeface="Calibri"/>
              </a:rPr>
              <a:t>Segmentation and Feature extraction</a:t>
            </a:r>
            <a:endParaRPr lang="en-US" sz="2800">
              <a:ea typeface="+mn-lt"/>
              <a:cs typeface="+mn-lt"/>
            </a:endParaRPr>
          </a:p>
          <a:p>
            <a:pPr marL="342900" indent="-342900"/>
            <a:r>
              <a:rPr lang="en-US" dirty="0">
                <a:ea typeface="+mn-lt"/>
                <a:cs typeface="+mn-lt"/>
              </a:rPr>
              <a:t>The enhanced mammogram images are converted to binary images through thresholding at different values </a:t>
            </a:r>
            <a:r>
              <a:rPr lang="en-US" baseline="30000" dirty="0">
                <a:ea typeface="+mn-lt"/>
                <a:cs typeface="+mn-lt"/>
              </a:rPr>
              <a:t>[17]</a:t>
            </a:r>
            <a:r>
              <a:rPr lang="en-US" dirty="0">
                <a:ea typeface="+mn-lt"/>
                <a:cs typeface="+mn-lt"/>
              </a:rPr>
              <a:t>. </a:t>
            </a:r>
          </a:p>
          <a:p>
            <a:pPr marL="342900" indent="-342900">
              <a:buClr>
                <a:srgbClr val="B1005E"/>
              </a:buClr>
            </a:pPr>
            <a:r>
              <a:rPr lang="en-US" dirty="0">
                <a:ea typeface="+mn-lt"/>
                <a:cs typeface="+mn-lt"/>
              </a:rPr>
              <a:t>The segmented images are filtered again with Gaussian smoothing filter to eliminate noise </a:t>
            </a:r>
            <a:r>
              <a:rPr lang="en-US" baseline="30000" dirty="0">
                <a:ea typeface="+mn-lt"/>
                <a:cs typeface="+mn-lt"/>
              </a:rPr>
              <a:t>[17]</a:t>
            </a:r>
            <a:r>
              <a:rPr lang="en-US" dirty="0">
                <a:ea typeface="+mn-lt"/>
                <a:cs typeface="+mn-lt"/>
              </a:rPr>
              <a:t>. </a:t>
            </a:r>
          </a:p>
          <a:p>
            <a:pPr marL="342900" indent="-342900">
              <a:buClr>
                <a:srgbClr val="B1005E"/>
              </a:buClr>
            </a:pPr>
            <a:r>
              <a:rPr lang="en-US" dirty="0">
                <a:ea typeface="+mn-lt"/>
                <a:cs typeface="+mn-lt"/>
              </a:rPr>
              <a:t>The thresholding is an important step to improve the detection of breast cancer segmentation subdivides an image into its constituent regions </a:t>
            </a:r>
            <a:r>
              <a:rPr lang="en-US" baseline="30000" dirty="0">
                <a:ea typeface="+mn-lt"/>
                <a:cs typeface="+mn-lt"/>
              </a:rPr>
              <a:t>[17]</a:t>
            </a:r>
            <a:r>
              <a:rPr lang="en-US" dirty="0">
                <a:ea typeface="+mn-lt"/>
                <a:cs typeface="+mn-lt"/>
              </a:rPr>
              <a:t>. </a:t>
            </a:r>
          </a:p>
          <a:p>
            <a:pPr marL="342900" indent="-342900">
              <a:buClr>
                <a:srgbClr val="B1005E"/>
              </a:buClr>
            </a:pPr>
            <a:r>
              <a:rPr lang="en-US" dirty="0">
                <a:ea typeface="+mn-lt"/>
                <a:cs typeface="+mn-lt"/>
              </a:rPr>
              <a:t>The feature extraction is used to measure the properties from the segmented image  tumor region </a:t>
            </a:r>
            <a:r>
              <a:rPr lang="en-US" baseline="30000" dirty="0">
                <a:ea typeface="+mn-lt"/>
                <a:cs typeface="+mn-lt"/>
              </a:rPr>
              <a:t>[17]</a:t>
            </a:r>
            <a:r>
              <a:rPr lang="en-US" dirty="0">
                <a:ea typeface="+mn-lt"/>
                <a:cs typeface="+mn-lt"/>
              </a:rPr>
              <a:t>.</a:t>
            </a:r>
            <a:endParaRPr lang="en-US" dirty="0">
              <a:cs typeface="Calibri"/>
            </a:endParaRPr>
          </a:p>
          <a:p>
            <a:pPr marL="0" indent="0">
              <a:buNone/>
            </a:pPr>
            <a:endParaRPr lang="en-US" dirty="0">
              <a:cs typeface="Calibri"/>
            </a:endParaRPr>
          </a:p>
          <a:p>
            <a:pPr marL="0" indent="0">
              <a:buClr>
                <a:srgbClr val="B1005E"/>
              </a:buClr>
              <a:buNone/>
            </a:pPr>
            <a:r>
              <a:rPr lang="en-US" sz="2800" dirty="0">
                <a:cs typeface="Calibri"/>
              </a:rPr>
              <a:t>3. SVM classifier</a:t>
            </a:r>
            <a:endParaRPr lang="en-US" sz="2800" dirty="0">
              <a:ea typeface="+mn-lt"/>
              <a:cs typeface="+mn-lt"/>
            </a:endParaRPr>
          </a:p>
          <a:p>
            <a:pPr>
              <a:buClr>
                <a:srgbClr val="B1005E"/>
              </a:buClr>
            </a:pPr>
            <a:endParaRPr lang="en-US" dirty="0">
              <a:cs typeface="Calibri"/>
            </a:endParaRPr>
          </a:p>
        </p:txBody>
      </p:sp>
      <p:grpSp>
        <p:nvGrpSpPr>
          <p:cNvPr id="10" name="Group 9">
            <a:extLst>
              <a:ext uri="{FF2B5EF4-FFF2-40B4-BE49-F238E27FC236}">
                <a16:creationId xmlns:a16="http://schemas.microsoft.com/office/drawing/2014/main" id="{878E4123-3DB4-D868-70AF-C2FCC5B86258}"/>
              </a:ext>
            </a:extLst>
          </p:cNvPr>
          <p:cNvGrpSpPr/>
          <p:nvPr/>
        </p:nvGrpSpPr>
        <p:grpSpPr>
          <a:xfrm>
            <a:off x="689699" y="4798117"/>
            <a:ext cx="10815354" cy="1562241"/>
            <a:chOff x="2158251" y="4943647"/>
            <a:chExt cx="7476002" cy="1035566"/>
          </a:xfrm>
        </p:grpSpPr>
        <p:pic>
          <p:nvPicPr>
            <p:cNvPr id="6" name="Picture 4" descr="Graphical user interface&#10;&#10;Description automatically generated">
              <a:extLst>
                <a:ext uri="{FF2B5EF4-FFF2-40B4-BE49-F238E27FC236}">
                  <a16:creationId xmlns:a16="http://schemas.microsoft.com/office/drawing/2014/main" id="{55E82FEC-9F43-0641-D9F2-F90FD7157734}"/>
                </a:ext>
              </a:extLst>
            </p:cNvPr>
            <p:cNvPicPr>
              <a:picLocks noChangeAspect="1"/>
            </p:cNvPicPr>
            <p:nvPr/>
          </p:nvPicPr>
          <p:blipFill rotWithShape="1">
            <a:blip r:embed="rId2"/>
            <a:srcRect l="27022" t="53227" r="30562" b="38944"/>
            <a:stretch/>
          </p:blipFill>
          <p:spPr>
            <a:xfrm>
              <a:off x="2158251" y="4943647"/>
              <a:ext cx="7476002" cy="778905"/>
            </a:xfrm>
            <a:prstGeom prst="rect">
              <a:avLst/>
            </a:prstGeom>
          </p:spPr>
        </p:pic>
        <p:pic>
          <p:nvPicPr>
            <p:cNvPr id="9" name="Picture 4" descr="Graphical user interface&#10;&#10;Description automatically generated">
              <a:extLst>
                <a:ext uri="{FF2B5EF4-FFF2-40B4-BE49-F238E27FC236}">
                  <a16:creationId xmlns:a16="http://schemas.microsoft.com/office/drawing/2014/main" id="{BFF7FD7C-42EF-01E5-86AA-A77CA6930C3C}"/>
                </a:ext>
              </a:extLst>
            </p:cNvPr>
            <p:cNvPicPr>
              <a:picLocks noChangeAspect="1"/>
            </p:cNvPicPr>
            <p:nvPr/>
          </p:nvPicPr>
          <p:blipFill rotWithShape="1">
            <a:blip r:embed="rId2"/>
            <a:srcRect l="43739" t="60159" r="44474" b="36753"/>
            <a:stretch/>
          </p:blipFill>
          <p:spPr>
            <a:xfrm>
              <a:off x="4751030" y="5672000"/>
              <a:ext cx="2077411" cy="307213"/>
            </a:xfrm>
            <a:prstGeom prst="rect">
              <a:avLst/>
            </a:prstGeom>
          </p:spPr>
        </p:pic>
      </p:grpSp>
      <p:sp>
        <p:nvSpPr>
          <p:cNvPr id="4" name="Title 1">
            <a:extLst>
              <a:ext uri="{FF2B5EF4-FFF2-40B4-BE49-F238E27FC236}">
                <a16:creationId xmlns:a16="http://schemas.microsoft.com/office/drawing/2014/main" id="{5E4EE474-1C11-164F-6A22-41BA5D2E67B6}"/>
              </a:ext>
            </a:extLst>
          </p:cNvPr>
          <p:cNvSpPr>
            <a:spLocks noGrp="1"/>
          </p:cNvSpPr>
          <p:nvPr>
            <p:ph type="title"/>
          </p:nvPr>
        </p:nvSpPr>
        <p:spPr>
          <a:xfrm>
            <a:off x="316173" y="301224"/>
            <a:ext cx="11559654" cy="1167225"/>
          </a:xfrm>
        </p:spPr>
        <p:txBody>
          <a:bodyPr>
            <a:normAutofit/>
          </a:bodyPr>
          <a:lstStyle/>
          <a:p>
            <a:pPr>
              <a:spcBef>
                <a:spcPts val="1000"/>
              </a:spcBef>
            </a:pPr>
            <a:r>
              <a:rPr lang="en-US" dirty="0">
                <a:latin typeface="Calibri"/>
                <a:cs typeface="Calibri"/>
              </a:rPr>
              <a:t>8. SVM in detection of tumors </a:t>
            </a:r>
            <a:r>
              <a:rPr lang="en-US" baseline="30000" dirty="0">
                <a:latin typeface="Calibri"/>
                <a:cs typeface="Calibri"/>
              </a:rPr>
              <a:t>[17] </a:t>
            </a:r>
            <a:r>
              <a:rPr lang="en-US" dirty="0">
                <a:latin typeface="Calibri"/>
                <a:cs typeface="Calibri"/>
              </a:rPr>
              <a:t>(cont.)</a:t>
            </a:r>
            <a:endParaRPr lang="en-US" dirty="0">
              <a:ea typeface="+mj-lt"/>
              <a:cs typeface="+mj-lt"/>
            </a:endParaRPr>
          </a:p>
          <a:p>
            <a:endParaRPr lang="en-US" dirty="0"/>
          </a:p>
        </p:txBody>
      </p:sp>
    </p:spTree>
    <p:extLst>
      <p:ext uri="{BB962C8B-B14F-4D97-AF65-F5344CB8AC3E}">
        <p14:creationId xmlns:p14="http://schemas.microsoft.com/office/powerpoint/2010/main" val="90958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4"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115" name="Oval 114">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C09435A-1665-E947-07A1-1C0155B71F62}"/>
              </a:ext>
            </a:extLst>
          </p:cNvPr>
          <p:cNvSpPr>
            <a:spLocks noGrp="1"/>
          </p:cNvSpPr>
          <p:nvPr>
            <p:ph type="title"/>
          </p:nvPr>
        </p:nvSpPr>
        <p:spPr>
          <a:xfrm>
            <a:off x="613688" y="383775"/>
            <a:ext cx="10773422" cy="826854"/>
          </a:xfrm>
        </p:spPr>
        <p:txBody>
          <a:bodyPr vert="horz" lIns="91440" tIns="45720" rIns="91440" bIns="45720" rtlCol="0" anchor="t">
            <a:normAutofit/>
          </a:bodyPr>
          <a:lstStyle/>
          <a:p>
            <a:r>
              <a:rPr lang="en-US" sz="4400" dirty="0"/>
              <a:t>Flow of independent study process</a:t>
            </a:r>
          </a:p>
        </p:txBody>
      </p:sp>
      <p:graphicFrame>
        <p:nvGraphicFramePr>
          <p:cNvPr id="39" name="Content Placeholder 2">
            <a:extLst>
              <a:ext uri="{FF2B5EF4-FFF2-40B4-BE49-F238E27FC236}">
                <a16:creationId xmlns:a16="http://schemas.microsoft.com/office/drawing/2014/main" id="{5D1A842F-56E7-3898-9005-85C3B418A3B6}"/>
              </a:ext>
            </a:extLst>
          </p:cNvPr>
          <p:cNvGraphicFramePr>
            <a:graphicFrameLocks noGrp="1"/>
          </p:cNvGraphicFramePr>
          <p:nvPr>
            <p:ph idx="1"/>
            <p:extLst>
              <p:ext uri="{D42A27DB-BD31-4B8C-83A1-F6EECF244321}">
                <p14:modId xmlns:p14="http://schemas.microsoft.com/office/powerpoint/2010/main" val="3608167828"/>
              </p:ext>
            </p:extLst>
          </p:nvPr>
        </p:nvGraphicFramePr>
        <p:xfrm>
          <a:off x="218256" y="1042836"/>
          <a:ext cx="11689065" cy="5156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8399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63BB-7117-DAE9-8CFC-BBD9F84677C2}"/>
              </a:ext>
            </a:extLst>
          </p:cNvPr>
          <p:cNvSpPr>
            <a:spLocks noGrp="1"/>
          </p:cNvSpPr>
          <p:nvPr>
            <p:ph type="title"/>
          </p:nvPr>
        </p:nvSpPr>
        <p:spPr>
          <a:xfrm>
            <a:off x="320040" y="46144"/>
            <a:ext cx="10659110" cy="1325563"/>
          </a:xfrm>
        </p:spPr>
        <p:txBody>
          <a:bodyPr/>
          <a:lstStyle/>
          <a:p>
            <a:r>
              <a:rPr lang="en-US" dirty="0"/>
              <a:t>9. What is SVM?</a:t>
            </a:r>
          </a:p>
        </p:txBody>
      </p:sp>
      <p:sp>
        <p:nvSpPr>
          <p:cNvPr id="3" name="Content Placeholder 2">
            <a:extLst>
              <a:ext uri="{FF2B5EF4-FFF2-40B4-BE49-F238E27FC236}">
                <a16:creationId xmlns:a16="http://schemas.microsoft.com/office/drawing/2014/main" id="{D7A99EED-9FE6-982F-CB8D-A3CDA378FD65}"/>
              </a:ext>
            </a:extLst>
          </p:cNvPr>
          <p:cNvSpPr>
            <a:spLocks noGrp="1"/>
          </p:cNvSpPr>
          <p:nvPr>
            <p:ph idx="1"/>
          </p:nvPr>
        </p:nvSpPr>
        <p:spPr>
          <a:xfrm>
            <a:off x="320040" y="1094682"/>
            <a:ext cx="5368976" cy="5717173"/>
          </a:xfrm>
        </p:spPr>
        <p:txBody>
          <a:bodyPr vert="horz" lIns="91440" tIns="45720" rIns="91440" bIns="45720" rtlCol="0" anchor="t">
            <a:normAutofit/>
          </a:bodyPr>
          <a:lstStyle/>
          <a:p>
            <a:r>
              <a:rPr lang="en-US" dirty="0">
                <a:ea typeface="+mn-lt"/>
                <a:cs typeface="+mn-lt"/>
              </a:rPr>
              <a:t>Support vector machine (SVM) is highly preferred by many as it produces significant accuracy with less computation power and it can be used for both regression and </a:t>
            </a:r>
            <a:r>
              <a:rPr lang="en-US" b="1" dirty="0">
                <a:ea typeface="+mn-lt"/>
                <a:cs typeface="+mn-lt"/>
              </a:rPr>
              <a:t>classification </a:t>
            </a:r>
            <a:r>
              <a:rPr lang="en-US" dirty="0">
                <a:ea typeface="+mn-lt"/>
                <a:cs typeface="+mn-lt"/>
              </a:rPr>
              <a:t>tasks</a:t>
            </a:r>
            <a:r>
              <a:rPr lang="en-US" baseline="30000" dirty="0">
                <a:ea typeface="+mn-lt"/>
                <a:cs typeface="+mn-lt"/>
              </a:rPr>
              <a:t> [20]</a:t>
            </a:r>
            <a:r>
              <a:rPr lang="en-US" dirty="0">
                <a:ea typeface="+mn-lt"/>
                <a:cs typeface="+mn-lt"/>
              </a:rPr>
              <a:t>. </a:t>
            </a:r>
            <a:endParaRPr lang="en-US" dirty="0"/>
          </a:p>
          <a:p>
            <a:pPr>
              <a:buClr>
                <a:srgbClr val="B1005E"/>
              </a:buClr>
            </a:pPr>
            <a:r>
              <a:rPr lang="en-US" dirty="0">
                <a:ea typeface="+mn-lt"/>
                <a:cs typeface="+mn-lt"/>
              </a:rPr>
              <a:t>It is widely used in </a:t>
            </a:r>
            <a:r>
              <a:rPr lang="en-US" b="1" dirty="0">
                <a:ea typeface="+mn-lt"/>
                <a:cs typeface="+mn-lt"/>
              </a:rPr>
              <a:t>classification </a:t>
            </a:r>
            <a:r>
              <a:rPr lang="en-US" dirty="0">
                <a:ea typeface="+mn-lt"/>
                <a:cs typeface="+mn-lt"/>
              </a:rPr>
              <a:t>objectives </a:t>
            </a:r>
            <a:r>
              <a:rPr lang="en-US" baseline="30000" dirty="0">
                <a:ea typeface="+mn-lt"/>
                <a:cs typeface="+mn-lt"/>
              </a:rPr>
              <a:t>[20]</a:t>
            </a:r>
            <a:r>
              <a:rPr lang="en-US" dirty="0">
                <a:ea typeface="+mn-lt"/>
                <a:cs typeface="+mn-lt"/>
              </a:rPr>
              <a:t>.</a:t>
            </a:r>
          </a:p>
          <a:p>
            <a:pPr>
              <a:buClr>
                <a:srgbClr val="B1005E"/>
              </a:buClr>
            </a:pPr>
            <a:r>
              <a:rPr lang="en-US" dirty="0">
                <a:ea typeface="+mn-lt"/>
                <a:cs typeface="+mn-lt"/>
              </a:rPr>
              <a:t>The objective of the support vector machine algorithm is to find a </a:t>
            </a:r>
            <a:r>
              <a:rPr lang="en-US" b="1" dirty="0">
                <a:ea typeface="+mn-lt"/>
                <a:cs typeface="+mn-lt"/>
              </a:rPr>
              <a:t>hyperplane </a:t>
            </a:r>
            <a:r>
              <a:rPr lang="en-US" dirty="0">
                <a:ea typeface="+mn-lt"/>
                <a:cs typeface="+mn-lt"/>
              </a:rPr>
              <a:t>in an </a:t>
            </a:r>
            <a:r>
              <a:rPr lang="en-US" b="1" dirty="0">
                <a:ea typeface="+mn-lt"/>
                <a:cs typeface="+mn-lt"/>
              </a:rPr>
              <a:t>N-dimensional space</a:t>
            </a:r>
            <a:r>
              <a:rPr lang="en-US" dirty="0">
                <a:ea typeface="+mn-lt"/>
                <a:cs typeface="+mn-lt"/>
              </a:rPr>
              <a:t>(N — the number of features) that distinctly classifies the data points </a:t>
            </a:r>
            <a:r>
              <a:rPr lang="en-US" baseline="30000" dirty="0">
                <a:ea typeface="+mn-lt"/>
                <a:cs typeface="+mn-lt"/>
              </a:rPr>
              <a:t>[20]</a:t>
            </a:r>
            <a:r>
              <a:rPr lang="en-US" dirty="0">
                <a:ea typeface="+mn-lt"/>
                <a:cs typeface="+mn-lt"/>
              </a:rPr>
              <a:t>.</a:t>
            </a:r>
          </a:p>
          <a:p>
            <a:pPr>
              <a:buClr>
                <a:srgbClr val="B1005E"/>
              </a:buClr>
            </a:pPr>
            <a:r>
              <a:rPr lang="en-US" dirty="0">
                <a:ea typeface="+mn-lt"/>
                <a:cs typeface="+mn-lt"/>
              </a:rPr>
              <a:t>Our objective is to find a plane that has the </a:t>
            </a:r>
            <a:r>
              <a:rPr lang="en-US" b="1" dirty="0">
                <a:ea typeface="+mn-lt"/>
                <a:cs typeface="+mn-lt"/>
              </a:rPr>
              <a:t>maximum margin</a:t>
            </a:r>
            <a:r>
              <a:rPr lang="en-US" dirty="0">
                <a:ea typeface="+mn-lt"/>
                <a:cs typeface="+mn-lt"/>
              </a:rPr>
              <a:t>, </a:t>
            </a:r>
            <a:r>
              <a:rPr lang="en-US" dirty="0" err="1">
                <a:ea typeface="+mn-lt"/>
                <a:cs typeface="+mn-lt"/>
              </a:rPr>
              <a:t>i.e</a:t>
            </a:r>
            <a:r>
              <a:rPr lang="en-US" dirty="0">
                <a:ea typeface="+mn-lt"/>
                <a:cs typeface="+mn-lt"/>
              </a:rPr>
              <a:t> the maximum distance between data points of both classes </a:t>
            </a:r>
            <a:r>
              <a:rPr lang="en-US" baseline="30000" dirty="0">
                <a:ea typeface="+mn-lt"/>
                <a:cs typeface="+mn-lt"/>
              </a:rPr>
              <a:t>[20]</a:t>
            </a:r>
            <a:r>
              <a:rPr lang="en-US" dirty="0">
                <a:ea typeface="+mn-lt"/>
                <a:cs typeface="+mn-lt"/>
              </a:rPr>
              <a:t>. </a:t>
            </a:r>
          </a:p>
          <a:p>
            <a:pPr>
              <a:buClr>
                <a:srgbClr val="B1005E"/>
              </a:buClr>
            </a:pPr>
            <a:r>
              <a:rPr lang="en-US" dirty="0">
                <a:ea typeface="+mn-lt"/>
                <a:cs typeface="+mn-lt"/>
              </a:rPr>
              <a:t>Maximizing the margin distance provides some reinforcement so that future data points can be classified with more confidence </a:t>
            </a:r>
            <a:r>
              <a:rPr lang="en-US" baseline="30000" dirty="0">
                <a:ea typeface="+mn-lt"/>
                <a:cs typeface="+mn-lt"/>
              </a:rPr>
              <a:t>[20]</a:t>
            </a:r>
            <a:r>
              <a:rPr lang="en-US" dirty="0">
                <a:ea typeface="+mn-lt"/>
                <a:cs typeface="+mn-lt"/>
              </a:rPr>
              <a:t>.</a:t>
            </a:r>
            <a:endParaRPr lang="en-US" dirty="0"/>
          </a:p>
          <a:p>
            <a:pPr>
              <a:buClr>
                <a:srgbClr val="B1005E"/>
              </a:buClr>
            </a:pPr>
            <a:endParaRPr lang="en-US" dirty="0">
              <a:ea typeface="+mn-lt"/>
              <a:cs typeface="+mn-lt"/>
            </a:endParaRPr>
          </a:p>
        </p:txBody>
      </p:sp>
      <p:pic>
        <p:nvPicPr>
          <p:cNvPr id="5" name="Picture 5">
            <a:extLst>
              <a:ext uri="{FF2B5EF4-FFF2-40B4-BE49-F238E27FC236}">
                <a16:creationId xmlns:a16="http://schemas.microsoft.com/office/drawing/2014/main" id="{099709F7-6B67-783C-CB8E-83F136456E8B}"/>
              </a:ext>
            </a:extLst>
          </p:cNvPr>
          <p:cNvPicPr>
            <a:picLocks noChangeAspect="1"/>
          </p:cNvPicPr>
          <p:nvPr/>
        </p:nvPicPr>
        <p:blipFill>
          <a:blip r:embed="rId2"/>
          <a:stretch>
            <a:fillRect/>
          </a:stretch>
        </p:blipFill>
        <p:spPr>
          <a:xfrm>
            <a:off x="6066306" y="302537"/>
            <a:ext cx="2989728" cy="2878836"/>
          </a:xfrm>
          <a:prstGeom prst="rect">
            <a:avLst/>
          </a:prstGeom>
        </p:spPr>
      </p:pic>
      <p:pic>
        <p:nvPicPr>
          <p:cNvPr id="6" name="Picture 6" descr="Chart&#10;&#10;Description automatically generated">
            <a:extLst>
              <a:ext uri="{FF2B5EF4-FFF2-40B4-BE49-F238E27FC236}">
                <a16:creationId xmlns:a16="http://schemas.microsoft.com/office/drawing/2014/main" id="{BE770BD1-E173-C030-16FC-A62405AC7581}"/>
              </a:ext>
            </a:extLst>
          </p:cNvPr>
          <p:cNvPicPr>
            <a:picLocks noChangeAspect="1"/>
          </p:cNvPicPr>
          <p:nvPr/>
        </p:nvPicPr>
        <p:blipFill>
          <a:blip r:embed="rId3"/>
          <a:stretch>
            <a:fillRect/>
          </a:stretch>
        </p:blipFill>
        <p:spPr>
          <a:xfrm>
            <a:off x="9125510" y="304598"/>
            <a:ext cx="2933700" cy="2874712"/>
          </a:xfrm>
          <a:prstGeom prst="rect">
            <a:avLst/>
          </a:prstGeom>
        </p:spPr>
      </p:pic>
      <p:sp>
        <p:nvSpPr>
          <p:cNvPr id="7" name="TextBox 6">
            <a:extLst>
              <a:ext uri="{FF2B5EF4-FFF2-40B4-BE49-F238E27FC236}">
                <a16:creationId xmlns:a16="http://schemas.microsoft.com/office/drawing/2014/main" id="{DF95751E-A113-4DFA-0A70-98083EDD56EA}"/>
              </a:ext>
            </a:extLst>
          </p:cNvPr>
          <p:cNvSpPr txBox="1"/>
          <p:nvPr/>
        </p:nvSpPr>
        <p:spPr>
          <a:xfrm>
            <a:off x="7904069" y="3244663"/>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sohne"/>
              </a:rPr>
              <a:t>Possible hyperplanes </a:t>
            </a:r>
            <a:r>
              <a:rPr lang="en-US" sz="1600" baseline="30000" dirty="0">
                <a:latin typeface="Calibri"/>
                <a:ea typeface="Calibri"/>
                <a:cs typeface="Calibri"/>
              </a:rPr>
              <a:t>[20]</a:t>
            </a:r>
            <a:endParaRPr lang="en-US" sz="1600">
              <a:ea typeface="Calibri"/>
              <a:cs typeface="Calibri"/>
            </a:endParaRPr>
          </a:p>
        </p:txBody>
      </p:sp>
      <p:pic>
        <p:nvPicPr>
          <p:cNvPr id="4" name="Picture 7" descr="Diagram&#10;&#10;Description automatically generated">
            <a:extLst>
              <a:ext uri="{FF2B5EF4-FFF2-40B4-BE49-F238E27FC236}">
                <a16:creationId xmlns:a16="http://schemas.microsoft.com/office/drawing/2014/main" id="{F76B6695-4412-1FF7-EDE4-29832002D8E0}"/>
              </a:ext>
            </a:extLst>
          </p:cNvPr>
          <p:cNvPicPr>
            <a:picLocks noChangeAspect="1"/>
          </p:cNvPicPr>
          <p:nvPr/>
        </p:nvPicPr>
        <p:blipFill>
          <a:blip r:embed="rId4"/>
          <a:stretch>
            <a:fillRect/>
          </a:stretch>
        </p:blipFill>
        <p:spPr>
          <a:xfrm>
            <a:off x="7258050" y="3668822"/>
            <a:ext cx="3895725" cy="2444531"/>
          </a:xfrm>
          <a:prstGeom prst="rect">
            <a:avLst/>
          </a:prstGeom>
        </p:spPr>
      </p:pic>
      <p:sp>
        <p:nvSpPr>
          <p:cNvPr id="8" name="TextBox 7">
            <a:extLst>
              <a:ext uri="{FF2B5EF4-FFF2-40B4-BE49-F238E27FC236}">
                <a16:creationId xmlns:a16="http://schemas.microsoft.com/office/drawing/2014/main" id="{93FB4055-7ABE-C741-F683-AB11696C3CF5}"/>
              </a:ext>
            </a:extLst>
          </p:cNvPr>
          <p:cNvSpPr txBox="1"/>
          <p:nvPr/>
        </p:nvSpPr>
        <p:spPr>
          <a:xfrm>
            <a:off x="6429375" y="6181725"/>
            <a:ext cx="58102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222222"/>
                </a:solidFill>
                <a:latin typeface="Arial"/>
                <a:cs typeface="Arial"/>
              </a:rPr>
              <a:t>A simple example of how an SVM might work in distinguishing between benign and malignant tumor </a:t>
            </a:r>
            <a:r>
              <a:rPr lang="en-US" sz="1600" baseline="30000" dirty="0">
                <a:solidFill>
                  <a:srgbClr val="222222"/>
                </a:solidFill>
                <a:latin typeface="Arial"/>
                <a:cs typeface="Arial"/>
              </a:rPr>
              <a:t>[24]</a:t>
            </a:r>
            <a:r>
              <a:rPr lang="en-US" sz="1600" dirty="0">
                <a:solidFill>
                  <a:srgbClr val="222222"/>
                </a:solidFill>
                <a:latin typeface="Arial"/>
                <a:cs typeface="Arial"/>
              </a:rPr>
              <a:t>.</a:t>
            </a:r>
            <a:endParaRPr lang="en-US" sz="1600" dirty="0"/>
          </a:p>
        </p:txBody>
      </p:sp>
    </p:spTree>
    <p:extLst>
      <p:ext uri="{BB962C8B-B14F-4D97-AF65-F5344CB8AC3E}">
        <p14:creationId xmlns:p14="http://schemas.microsoft.com/office/powerpoint/2010/main" val="1590887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99FC7-7215-CC65-0EDF-8C7547DEBCFA}"/>
              </a:ext>
            </a:extLst>
          </p:cNvPr>
          <p:cNvSpPr>
            <a:spLocks noGrp="1"/>
          </p:cNvSpPr>
          <p:nvPr>
            <p:ph type="title"/>
          </p:nvPr>
        </p:nvSpPr>
        <p:spPr>
          <a:xfrm>
            <a:off x="429027" y="68489"/>
            <a:ext cx="11007323" cy="1325563"/>
          </a:xfrm>
        </p:spPr>
        <p:txBody>
          <a:bodyPr>
            <a:normAutofit fontScale="90000"/>
          </a:bodyPr>
          <a:lstStyle/>
          <a:p>
            <a:r>
              <a:rPr lang="en-US" dirty="0"/>
              <a:t>10. Advantages &amp; Disadvantages of SVM </a:t>
            </a:r>
            <a:r>
              <a:rPr lang="en-US" baseline="30000" dirty="0"/>
              <a:t>[5]</a:t>
            </a:r>
          </a:p>
        </p:txBody>
      </p:sp>
      <p:sp>
        <p:nvSpPr>
          <p:cNvPr id="3" name="Content Placeholder 2">
            <a:extLst>
              <a:ext uri="{FF2B5EF4-FFF2-40B4-BE49-F238E27FC236}">
                <a16:creationId xmlns:a16="http://schemas.microsoft.com/office/drawing/2014/main" id="{248D0252-B026-8000-FDA2-D4663171D1B0}"/>
              </a:ext>
            </a:extLst>
          </p:cNvPr>
          <p:cNvSpPr>
            <a:spLocks noGrp="1"/>
          </p:cNvSpPr>
          <p:nvPr>
            <p:ph idx="1"/>
          </p:nvPr>
        </p:nvSpPr>
        <p:spPr>
          <a:xfrm>
            <a:off x="777240" y="1263650"/>
            <a:ext cx="10659110" cy="5113338"/>
          </a:xfrm>
        </p:spPr>
        <p:txBody>
          <a:bodyPr vert="horz" lIns="91440" tIns="45720" rIns="91440" bIns="45720" rtlCol="0" anchor="t">
            <a:normAutofit/>
          </a:bodyPr>
          <a:lstStyle/>
          <a:p>
            <a:pPr marL="0" indent="0">
              <a:buNone/>
            </a:pPr>
            <a:r>
              <a:rPr lang="en-US" b="1" dirty="0"/>
              <a:t>The advantages of support vector machines are </a:t>
            </a:r>
            <a:r>
              <a:rPr lang="en-US" baseline="30000" dirty="0">
                <a:ea typeface="+mn-lt"/>
                <a:cs typeface="+mn-lt"/>
              </a:rPr>
              <a:t>[5]</a:t>
            </a:r>
            <a:r>
              <a:rPr lang="en-US" b="1" dirty="0"/>
              <a:t>:</a:t>
            </a:r>
            <a:endParaRPr lang="en-US" dirty="0">
              <a:cs typeface="Calibri"/>
            </a:endParaRPr>
          </a:p>
          <a:p>
            <a:pPr>
              <a:buClr>
                <a:srgbClr val="B1005E"/>
              </a:buClr>
            </a:pPr>
            <a:r>
              <a:rPr lang="en-US" b="1" dirty="0">
                <a:ea typeface="+mn-lt"/>
                <a:cs typeface="+mn-lt"/>
              </a:rPr>
              <a:t>Effective </a:t>
            </a:r>
            <a:r>
              <a:rPr lang="en-US" dirty="0">
                <a:ea typeface="+mn-lt"/>
                <a:cs typeface="+mn-lt"/>
              </a:rPr>
              <a:t>in </a:t>
            </a:r>
            <a:r>
              <a:rPr lang="en-US" b="1" dirty="0">
                <a:ea typeface="+mn-lt"/>
                <a:cs typeface="+mn-lt"/>
              </a:rPr>
              <a:t>high dimensional </a:t>
            </a:r>
            <a:r>
              <a:rPr lang="en-US" dirty="0">
                <a:ea typeface="+mn-lt"/>
                <a:cs typeface="+mn-lt"/>
              </a:rPr>
              <a:t>spaces </a:t>
            </a:r>
            <a:r>
              <a:rPr lang="en-US" baseline="30000" dirty="0">
                <a:ea typeface="+mn-lt"/>
                <a:cs typeface="+mn-lt"/>
              </a:rPr>
              <a:t>[5]</a:t>
            </a:r>
            <a:r>
              <a:rPr lang="en-US" dirty="0">
                <a:ea typeface="+mn-lt"/>
                <a:cs typeface="+mn-lt"/>
              </a:rPr>
              <a:t>.</a:t>
            </a:r>
          </a:p>
          <a:p>
            <a:pPr>
              <a:buClr>
                <a:srgbClr val="B1005E"/>
              </a:buClr>
            </a:pPr>
            <a:r>
              <a:rPr lang="en-US" dirty="0">
                <a:ea typeface="+mn-lt"/>
                <a:cs typeface="+mn-lt"/>
              </a:rPr>
              <a:t>Still </a:t>
            </a:r>
            <a:r>
              <a:rPr lang="en-US" b="1" dirty="0">
                <a:ea typeface="+mn-lt"/>
                <a:cs typeface="+mn-lt"/>
              </a:rPr>
              <a:t>effective </a:t>
            </a:r>
            <a:r>
              <a:rPr lang="en-US" dirty="0">
                <a:ea typeface="+mn-lt"/>
                <a:cs typeface="+mn-lt"/>
              </a:rPr>
              <a:t>in cases where number of </a:t>
            </a:r>
            <a:r>
              <a:rPr lang="en-US" b="1" dirty="0">
                <a:ea typeface="+mn-lt"/>
                <a:cs typeface="+mn-lt"/>
              </a:rPr>
              <a:t>dimensions </a:t>
            </a:r>
            <a:r>
              <a:rPr lang="en-US" dirty="0">
                <a:ea typeface="+mn-lt"/>
                <a:cs typeface="+mn-lt"/>
              </a:rPr>
              <a:t>is </a:t>
            </a:r>
            <a:r>
              <a:rPr lang="en-US" b="1" dirty="0">
                <a:ea typeface="+mn-lt"/>
                <a:cs typeface="+mn-lt"/>
              </a:rPr>
              <a:t>greater </a:t>
            </a:r>
            <a:r>
              <a:rPr lang="en-US" dirty="0">
                <a:ea typeface="+mn-lt"/>
                <a:cs typeface="+mn-lt"/>
              </a:rPr>
              <a:t>than the number of </a:t>
            </a:r>
            <a:r>
              <a:rPr lang="en-US" b="1" dirty="0">
                <a:ea typeface="+mn-lt"/>
                <a:cs typeface="+mn-lt"/>
              </a:rPr>
              <a:t>samples </a:t>
            </a:r>
            <a:r>
              <a:rPr lang="en-US" baseline="30000" dirty="0">
                <a:ea typeface="+mn-lt"/>
                <a:cs typeface="+mn-lt"/>
              </a:rPr>
              <a:t>[5]</a:t>
            </a:r>
            <a:r>
              <a:rPr lang="en-US" dirty="0">
                <a:ea typeface="+mn-lt"/>
                <a:cs typeface="+mn-lt"/>
              </a:rPr>
              <a:t>.</a:t>
            </a:r>
          </a:p>
          <a:p>
            <a:pPr>
              <a:buClr>
                <a:srgbClr val="B1005E"/>
              </a:buClr>
            </a:pPr>
            <a:r>
              <a:rPr lang="en-US" dirty="0">
                <a:ea typeface="+mn-lt"/>
                <a:cs typeface="+mn-lt"/>
              </a:rPr>
              <a:t>Uses a subset of training points in the decision function (called support vectors), so it is also </a:t>
            </a:r>
            <a:r>
              <a:rPr lang="en-US" b="1" dirty="0">
                <a:ea typeface="+mn-lt"/>
                <a:cs typeface="+mn-lt"/>
              </a:rPr>
              <a:t>memory efficient </a:t>
            </a:r>
            <a:r>
              <a:rPr lang="en-US" baseline="30000" dirty="0">
                <a:ea typeface="+mn-lt"/>
                <a:cs typeface="+mn-lt"/>
              </a:rPr>
              <a:t>[5]</a:t>
            </a:r>
            <a:r>
              <a:rPr lang="en-US" dirty="0">
                <a:ea typeface="+mn-lt"/>
                <a:cs typeface="+mn-lt"/>
              </a:rPr>
              <a:t>.</a:t>
            </a:r>
          </a:p>
          <a:p>
            <a:pPr>
              <a:buClr>
                <a:srgbClr val="B1005E"/>
              </a:buClr>
            </a:pPr>
            <a:r>
              <a:rPr lang="en-US" dirty="0">
                <a:ea typeface="+mn-lt"/>
                <a:cs typeface="+mn-lt"/>
              </a:rPr>
              <a:t>Versatile: different kernel functions can be specified for the decision function. Common kernels are provided, but it is also possible to specify custom kernels </a:t>
            </a:r>
            <a:r>
              <a:rPr lang="en-US" baseline="30000" dirty="0">
                <a:ea typeface="+mn-lt"/>
                <a:cs typeface="+mn-lt"/>
              </a:rPr>
              <a:t>[5]</a:t>
            </a:r>
            <a:r>
              <a:rPr lang="en-US" dirty="0">
                <a:ea typeface="+mn-lt"/>
                <a:cs typeface="+mn-lt"/>
              </a:rPr>
              <a:t>.</a:t>
            </a:r>
          </a:p>
          <a:p>
            <a:pPr marL="0" indent="0">
              <a:buClr>
                <a:srgbClr val="B1005E"/>
              </a:buClr>
              <a:buNone/>
            </a:pPr>
            <a:endParaRPr lang="en-US" dirty="0">
              <a:cs typeface="Calibri"/>
            </a:endParaRPr>
          </a:p>
          <a:p>
            <a:pPr marL="0" indent="0">
              <a:buClr>
                <a:srgbClr val="B1005E"/>
              </a:buClr>
              <a:buNone/>
            </a:pPr>
            <a:r>
              <a:rPr lang="en-US" b="1" dirty="0"/>
              <a:t>The disadvantages of support vector machines include </a:t>
            </a:r>
            <a:r>
              <a:rPr lang="en-US" baseline="30000" dirty="0">
                <a:ea typeface="+mn-lt"/>
                <a:cs typeface="+mn-lt"/>
              </a:rPr>
              <a:t>[5]</a:t>
            </a:r>
            <a:r>
              <a:rPr lang="en-US" b="1" dirty="0"/>
              <a:t>:</a:t>
            </a:r>
            <a:endParaRPr lang="en-US" dirty="0">
              <a:cs typeface="Calibri"/>
            </a:endParaRPr>
          </a:p>
          <a:p>
            <a:pPr>
              <a:buClr>
                <a:srgbClr val="B1005E"/>
              </a:buClr>
            </a:pPr>
            <a:r>
              <a:rPr lang="en-US" dirty="0">
                <a:ea typeface="+mn-lt"/>
                <a:cs typeface="+mn-lt"/>
              </a:rPr>
              <a:t>If the number of features is much greater than the number of samples, </a:t>
            </a:r>
            <a:r>
              <a:rPr lang="en-US" b="1" dirty="0">
                <a:ea typeface="+mn-lt"/>
                <a:cs typeface="+mn-lt"/>
              </a:rPr>
              <a:t>avoid over-fitting</a:t>
            </a:r>
            <a:r>
              <a:rPr lang="en-US" dirty="0">
                <a:ea typeface="+mn-lt"/>
                <a:cs typeface="+mn-lt"/>
              </a:rPr>
              <a:t> in choosing </a:t>
            </a:r>
            <a:r>
              <a:rPr lang="en-US" b="1" dirty="0">
                <a:ea typeface="+mn-lt"/>
                <a:cs typeface="+mn-lt"/>
              </a:rPr>
              <a:t>kernel functions</a:t>
            </a:r>
            <a:r>
              <a:rPr lang="en-US" dirty="0">
                <a:ea typeface="+mn-lt"/>
                <a:cs typeface="+mn-lt"/>
              </a:rPr>
              <a:t> and </a:t>
            </a:r>
            <a:r>
              <a:rPr lang="en-US" b="1" dirty="0">
                <a:ea typeface="+mn-lt"/>
                <a:cs typeface="+mn-lt"/>
              </a:rPr>
              <a:t>regularization </a:t>
            </a:r>
            <a:r>
              <a:rPr lang="en-US" dirty="0">
                <a:ea typeface="+mn-lt"/>
                <a:cs typeface="+mn-lt"/>
              </a:rPr>
              <a:t>term is </a:t>
            </a:r>
            <a:r>
              <a:rPr lang="en-US" b="1" dirty="0">
                <a:ea typeface="+mn-lt"/>
                <a:cs typeface="+mn-lt"/>
              </a:rPr>
              <a:t>crucial </a:t>
            </a:r>
            <a:r>
              <a:rPr lang="en-US" baseline="30000" dirty="0">
                <a:ea typeface="+mn-lt"/>
                <a:cs typeface="+mn-lt"/>
              </a:rPr>
              <a:t>[5]</a:t>
            </a:r>
            <a:r>
              <a:rPr lang="en-US" dirty="0">
                <a:ea typeface="+mn-lt"/>
                <a:cs typeface="+mn-lt"/>
              </a:rPr>
              <a:t>.</a:t>
            </a:r>
          </a:p>
          <a:p>
            <a:pPr>
              <a:buClr>
                <a:srgbClr val="B1005E"/>
              </a:buClr>
            </a:pPr>
            <a:r>
              <a:rPr lang="en-US" dirty="0">
                <a:ea typeface="+mn-lt"/>
                <a:cs typeface="+mn-lt"/>
              </a:rPr>
              <a:t>SVMs </a:t>
            </a:r>
            <a:r>
              <a:rPr lang="en-US" b="1" dirty="0">
                <a:ea typeface="+mn-lt"/>
                <a:cs typeface="+mn-lt"/>
              </a:rPr>
              <a:t>do not</a:t>
            </a:r>
            <a:r>
              <a:rPr lang="en-US" dirty="0">
                <a:ea typeface="+mn-lt"/>
                <a:cs typeface="+mn-lt"/>
              </a:rPr>
              <a:t> directly provide </a:t>
            </a:r>
            <a:r>
              <a:rPr lang="en-US" b="1" dirty="0">
                <a:ea typeface="+mn-lt"/>
                <a:cs typeface="+mn-lt"/>
              </a:rPr>
              <a:t>probability estimates</a:t>
            </a:r>
            <a:r>
              <a:rPr lang="en-US" dirty="0">
                <a:ea typeface="+mn-lt"/>
                <a:cs typeface="+mn-lt"/>
              </a:rPr>
              <a:t>, these are calculated using an expensive five-fold cross-validation </a:t>
            </a:r>
            <a:r>
              <a:rPr lang="en-US" baseline="30000" dirty="0">
                <a:ea typeface="+mn-lt"/>
                <a:cs typeface="+mn-lt"/>
              </a:rPr>
              <a:t>[5]</a:t>
            </a:r>
            <a:r>
              <a:rPr lang="en-US" dirty="0">
                <a:ea typeface="+mn-lt"/>
                <a:cs typeface="+mn-lt"/>
              </a:rPr>
              <a:t>.</a:t>
            </a:r>
            <a:endParaRPr lang="en-US" dirty="0"/>
          </a:p>
          <a:p>
            <a:pPr>
              <a:buClr>
                <a:srgbClr val="B1005E"/>
              </a:buClr>
            </a:pPr>
            <a:endParaRPr lang="en-US" dirty="0">
              <a:cs typeface="Calibri"/>
            </a:endParaRPr>
          </a:p>
        </p:txBody>
      </p:sp>
    </p:spTree>
    <p:extLst>
      <p:ext uri="{BB962C8B-B14F-4D97-AF65-F5344CB8AC3E}">
        <p14:creationId xmlns:p14="http://schemas.microsoft.com/office/powerpoint/2010/main" val="297630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DAAD-6E2D-E8C2-1ECB-D9CF7DBEC683}"/>
              </a:ext>
            </a:extLst>
          </p:cNvPr>
          <p:cNvSpPr>
            <a:spLocks noGrp="1"/>
          </p:cNvSpPr>
          <p:nvPr>
            <p:ph type="title"/>
          </p:nvPr>
        </p:nvSpPr>
        <p:spPr>
          <a:xfrm>
            <a:off x="317241" y="-111967"/>
            <a:ext cx="11226009" cy="1325563"/>
          </a:xfrm>
        </p:spPr>
        <p:txBody>
          <a:bodyPr>
            <a:normAutofit fontScale="90000"/>
          </a:bodyPr>
          <a:lstStyle/>
          <a:p>
            <a:r>
              <a:rPr lang="en-US" dirty="0"/>
              <a:t>11. Breast Cancer Classification using SVM</a:t>
            </a:r>
          </a:p>
        </p:txBody>
      </p:sp>
      <p:sp>
        <p:nvSpPr>
          <p:cNvPr id="3" name="Content Placeholder 2">
            <a:extLst>
              <a:ext uri="{FF2B5EF4-FFF2-40B4-BE49-F238E27FC236}">
                <a16:creationId xmlns:a16="http://schemas.microsoft.com/office/drawing/2014/main" id="{6C200101-48F3-2564-5FAD-EE852CC59764}"/>
              </a:ext>
            </a:extLst>
          </p:cNvPr>
          <p:cNvSpPr>
            <a:spLocks noGrp="1"/>
          </p:cNvSpPr>
          <p:nvPr>
            <p:ph idx="1"/>
          </p:nvPr>
        </p:nvSpPr>
        <p:spPr>
          <a:xfrm>
            <a:off x="317241" y="998971"/>
            <a:ext cx="10957184" cy="5501265"/>
          </a:xfrm>
        </p:spPr>
        <p:txBody>
          <a:bodyPr vert="horz" lIns="91440" tIns="45720" rIns="91440" bIns="45720" rtlCol="0" anchor="t">
            <a:normAutofit/>
          </a:bodyPr>
          <a:lstStyle/>
          <a:p>
            <a:pPr>
              <a:buClr>
                <a:srgbClr val="B1005E"/>
              </a:buClr>
            </a:pPr>
            <a:r>
              <a:rPr lang="en-US" dirty="0">
                <a:ea typeface="+mn-lt"/>
                <a:cs typeface="+mn-lt"/>
              </a:rPr>
              <a:t>Aim: To classify tumors into malignant (cancerous) or benign (non-cancerous) using features obtained from several cell images </a:t>
            </a:r>
            <a:r>
              <a:rPr lang="en-US" baseline="30000" dirty="0">
                <a:ea typeface="+mn-lt"/>
                <a:cs typeface="+mn-lt"/>
              </a:rPr>
              <a:t>[5]</a:t>
            </a:r>
            <a:r>
              <a:rPr lang="en-US" dirty="0">
                <a:ea typeface="+mn-lt"/>
                <a:cs typeface="+mn-lt"/>
              </a:rPr>
              <a:t>.</a:t>
            </a:r>
            <a:endParaRPr lang="en-US" dirty="0">
              <a:ea typeface="Calibri"/>
              <a:cs typeface="Calibri"/>
            </a:endParaRPr>
          </a:p>
          <a:p>
            <a:pPr>
              <a:buClr>
                <a:srgbClr val="B1005E"/>
              </a:buClr>
            </a:pPr>
            <a:r>
              <a:rPr lang="en-US" dirty="0">
                <a:ea typeface="+mn-lt"/>
                <a:cs typeface="+mn-lt"/>
              </a:rPr>
              <a:t>Features are computed from a digitized image of a fine needle aspirate (FNA) of a breast mass. They describe characteristics of the cell nuclei present in the image</a:t>
            </a:r>
            <a:r>
              <a:rPr lang="en-US" baseline="30000" dirty="0">
                <a:ea typeface="+mn-lt"/>
                <a:cs typeface="+mn-lt"/>
              </a:rPr>
              <a:t> [5]</a:t>
            </a:r>
            <a:r>
              <a:rPr lang="en-US" dirty="0">
                <a:ea typeface="+mn-lt"/>
                <a:cs typeface="+mn-lt"/>
              </a:rPr>
              <a:t>.</a:t>
            </a:r>
            <a:endParaRPr lang="en-US" b="1" dirty="0">
              <a:ea typeface="+mn-lt"/>
              <a:cs typeface="+mn-lt"/>
            </a:endParaRPr>
          </a:p>
          <a:p>
            <a:pPr marL="0" indent="0">
              <a:buClr>
                <a:srgbClr val="B1005E"/>
              </a:buClr>
              <a:buNone/>
            </a:pPr>
            <a:r>
              <a:rPr lang="en-US" b="1" dirty="0">
                <a:ea typeface="+mn-lt"/>
                <a:cs typeface="+mn-lt"/>
              </a:rPr>
              <a:t>Dataset Information:</a:t>
            </a:r>
          </a:p>
          <a:p>
            <a:pPr marL="0" indent="0">
              <a:buNone/>
            </a:pPr>
            <a:r>
              <a:rPr lang="en-US" dirty="0">
                <a:ea typeface="+mn-lt"/>
                <a:cs typeface="+mn-lt"/>
              </a:rPr>
              <a:t>Dataset used : Wisconsin Breast Cancer Data Set</a:t>
            </a:r>
          </a:p>
          <a:p>
            <a:pPr marL="0" indent="0">
              <a:buNone/>
            </a:pPr>
            <a:r>
              <a:rPr lang="en-US" dirty="0">
                <a:cs typeface="Calibri"/>
              </a:rPr>
              <a:t>Date donated : </a:t>
            </a:r>
            <a:r>
              <a:rPr lang="en-US" dirty="0">
                <a:ea typeface="+mn-lt"/>
                <a:cs typeface="+mn-lt"/>
              </a:rPr>
              <a:t>1992-07-15 </a:t>
            </a:r>
            <a:r>
              <a:rPr lang="en-US" baseline="30000" dirty="0">
                <a:ea typeface="+mn-lt"/>
                <a:cs typeface="+mn-lt"/>
              </a:rPr>
              <a:t>[26]</a:t>
            </a:r>
            <a:endParaRPr lang="en-US" baseline="30000" dirty="0">
              <a:cs typeface="Calibri"/>
            </a:endParaRPr>
          </a:p>
          <a:p>
            <a:pPr marL="0" indent="0">
              <a:buNone/>
            </a:pPr>
            <a:r>
              <a:rPr lang="en-US" dirty="0">
                <a:ea typeface="+mn-lt"/>
                <a:cs typeface="+mn-lt"/>
              </a:rPr>
              <a:t>Creator </a:t>
            </a:r>
            <a:r>
              <a:rPr lang="en-US" baseline="30000" dirty="0">
                <a:ea typeface="+mn-lt"/>
                <a:cs typeface="+mn-lt"/>
              </a:rPr>
              <a:t>[26]</a:t>
            </a:r>
            <a:r>
              <a:rPr lang="en-US" dirty="0">
                <a:ea typeface="+mn-lt"/>
                <a:cs typeface="+mn-lt"/>
              </a:rPr>
              <a:t>:</a:t>
            </a:r>
            <a:br>
              <a:rPr lang="en-US" dirty="0">
                <a:ea typeface="+mn-lt"/>
                <a:cs typeface="+mn-lt"/>
              </a:rPr>
            </a:br>
            <a:r>
              <a:rPr lang="en-US" dirty="0">
                <a:ea typeface="+mn-lt"/>
                <a:cs typeface="+mn-lt"/>
              </a:rPr>
              <a:t>Dr. William H. Wolberg (physician)</a:t>
            </a:r>
            <a:br>
              <a:rPr lang="en-US" dirty="0">
                <a:ea typeface="+mn-lt"/>
                <a:cs typeface="+mn-lt"/>
              </a:rPr>
            </a:br>
            <a:r>
              <a:rPr lang="en-US" dirty="0">
                <a:ea typeface="+mn-lt"/>
                <a:cs typeface="+mn-lt"/>
              </a:rPr>
              <a:t>University of Wisconsin Hospitals</a:t>
            </a:r>
            <a:br>
              <a:rPr lang="en-US" dirty="0">
                <a:ea typeface="+mn-lt"/>
                <a:cs typeface="+mn-lt"/>
              </a:rPr>
            </a:br>
            <a:r>
              <a:rPr lang="en-US" dirty="0">
                <a:ea typeface="+mn-lt"/>
                <a:cs typeface="+mn-lt"/>
              </a:rPr>
              <a:t>Madison, Wisconsin, USA</a:t>
            </a:r>
            <a:br>
              <a:rPr lang="en-US" dirty="0">
                <a:ea typeface="+mn-lt"/>
                <a:cs typeface="+mn-lt"/>
              </a:rPr>
            </a:br>
            <a:br>
              <a:rPr lang="en-US" dirty="0">
                <a:ea typeface="+mn-lt"/>
                <a:cs typeface="+mn-lt"/>
              </a:rPr>
            </a:br>
            <a:r>
              <a:rPr lang="en-US" dirty="0">
                <a:ea typeface="+mn-lt"/>
                <a:cs typeface="+mn-lt"/>
              </a:rPr>
              <a:t>Donor </a:t>
            </a:r>
            <a:r>
              <a:rPr lang="en-US" baseline="30000" dirty="0">
                <a:ea typeface="+mn-lt"/>
                <a:cs typeface="+mn-lt"/>
              </a:rPr>
              <a:t>[26]</a:t>
            </a:r>
            <a:r>
              <a:rPr lang="en-US" dirty="0">
                <a:ea typeface="+mn-lt"/>
                <a:cs typeface="+mn-lt"/>
              </a:rPr>
              <a:t>:</a:t>
            </a:r>
            <a:br>
              <a:rPr lang="en-US" dirty="0">
                <a:ea typeface="+mn-lt"/>
                <a:cs typeface="+mn-lt"/>
              </a:rPr>
            </a:br>
            <a:r>
              <a:rPr lang="en-US" dirty="0" err="1">
                <a:ea typeface="+mn-lt"/>
                <a:cs typeface="+mn-lt"/>
              </a:rPr>
              <a:t>Olvi</a:t>
            </a:r>
            <a:r>
              <a:rPr lang="en-US" dirty="0">
                <a:ea typeface="+mn-lt"/>
                <a:cs typeface="+mn-lt"/>
              </a:rPr>
              <a:t> </a:t>
            </a:r>
            <a:r>
              <a:rPr lang="en-US" dirty="0" err="1">
                <a:ea typeface="+mn-lt"/>
                <a:cs typeface="+mn-lt"/>
              </a:rPr>
              <a:t>Mangasarian</a:t>
            </a:r>
            <a:r>
              <a:rPr lang="en-US" dirty="0">
                <a:ea typeface="+mn-lt"/>
                <a:cs typeface="+mn-lt"/>
              </a:rPr>
              <a:t> </a:t>
            </a:r>
            <a:br>
              <a:rPr lang="en-US" dirty="0">
                <a:ea typeface="+mn-lt"/>
                <a:cs typeface="+mn-lt"/>
              </a:rPr>
            </a:br>
            <a:r>
              <a:rPr lang="en-US" dirty="0">
                <a:ea typeface="+mn-lt"/>
                <a:cs typeface="+mn-lt"/>
              </a:rPr>
              <a:t>Received by David W. Aha</a:t>
            </a:r>
            <a:endParaRPr lang="en-US" dirty="0"/>
          </a:p>
          <a:p>
            <a:pPr marL="0" indent="0">
              <a:buClr>
                <a:srgbClr val="B1005E"/>
              </a:buClr>
              <a:buNone/>
            </a:pPr>
            <a:endParaRPr lang="en-US" dirty="0">
              <a:ea typeface="Calibri"/>
              <a:cs typeface="Calibri"/>
            </a:endParaRPr>
          </a:p>
        </p:txBody>
      </p:sp>
    </p:spTree>
    <p:extLst>
      <p:ext uri="{BB962C8B-B14F-4D97-AF65-F5344CB8AC3E}">
        <p14:creationId xmlns:p14="http://schemas.microsoft.com/office/powerpoint/2010/main" val="3252975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2D26-8696-A096-9257-E8CED0917723}"/>
              </a:ext>
            </a:extLst>
          </p:cNvPr>
          <p:cNvSpPr>
            <a:spLocks noGrp="1"/>
          </p:cNvSpPr>
          <p:nvPr>
            <p:ph type="title"/>
          </p:nvPr>
        </p:nvSpPr>
        <p:spPr>
          <a:xfrm>
            <a:off x="470599" y="2174030"/>
            <a:ext cx="11885279" cy="614992"/>
          </a:xfrm>
        </p:spPr>
        <p:txBody>
          <a:bodyPr>
            <a:normAutofit/>
          </a:bodyPr>
          <a:lstStyle/>
          <a:p>
            <a:r>
              <a:rPr lang="en-US" sz="3200" dirty="0"/>
              <a:t>Ten real-valued features are computed for each cell nucleus </a:t>
            </a:r>
            <a:r>
              <a:rPr lang="en-US" sz="3200" baseline="30000" dirty="0"/>
              <a:t>[5]</a:t>
            </a:r>
            <a:r>
              <a:rPr lang="en-US" sz="3200" dirty="0"/>
              <a:t>:</a:t>
            </a:r>
          </a:p>
        </p:txBody>
      </p:sp>
      <p:sp>
        <p:nvSpPr>
          <p:cNvPr id="3" name="Content Placeholder 2">
            <a:extLst>
              <a:ext uri="{FF2B5EF4-FFF2-40B4-BE49-F238E27FC236}">
                <a16:creationId xmlns:a16="http://schemas.microsoft.com/office/drawing/2014/main" id="{DE1530D1-7AC9-6501-AA58-F0E785BC42C4}"/>
              </a:ext>
            </a:extLst>
          </p:cNvPr>
          <p:cNvSpPr>
            <a:spLocks noGrp="1"/>
          </p:cNvSpPr>
          <p:nvPr>
            <p:ph idx="1"/>
          </p:nvPr>
        </p:nvSpPr>
        <p:spPr>
          <a:xfrm>
            <a:off x="470597" y="2789022"/>
            <a:ext cx="11035134" cy="4748081"/>
          </a:xfrm>
        </p:spPr>
        <p:txBody>
          <a:bodyPr vert="horz" lIns="91440" tIns="45720" rIns="91440" bIns="45720" rtlCol="0" anchor="t">
            <a:normAutofit/>
          </a:bodyPr>
          <a:lstStyle/>
          <a:p>
            <a:r>
              <a:rPr lang="en-US" dirty="0">
                <a:ea typeface="+mn-lt"/>
                <a:cs typeface="+mn-lt"/>
              </a:rPr>
              <a:t>Radius (mean of distances from center to points on the perimeter)</a:t>
            </a:r>
            <a:endParaRPr lang="en-US" dirty="0">
              <a:ea typeface="Calibri"/>
              <a:cs typeface="Calibri"/>
            </a:endParaRPr>
          </a:p>
          <a:p>
            <a:r>
              <a:rPr lang="en-US" dirty="0">
                <a:ea typeface="+mn-lt"/>
                <a:cs typeface="+mn-lt"/>
              </a:rPr>
              <a:t>Texture (standard deviation of gray-scale values)</a:t>
            </a:r>
            <a:endParaRPr lang="en-US" dirty="0">
              <a:ea typeface="Calibri"/>
              <a:cs typeface="Calibri"/>
            </a:endParaRPr>
          </a:p>
          <a:p>
            <a:r>
              <a:rPr lang="en-US" dirty="0">
                <a:ea typeface="+mn-lt"/>
                <a:cs typeface="+mn-lt"/>
              </a:rPr>
              <a:t>Perimeter</a:t>
            </a:r>
            <a:endParaRPr lang="en-US" dirty="0">
              <a:ea typeface="Calibri"/>
              <a:cs typeface="Calibri"/>
            </a:endParaRPr>
          </a:p>
          <a:p>
            <a:r>
              <a:rPr lang="en-US" dirty="0">
                <a:ea typeface="+mn-lt"/>
                <a:cs typeface="+mn-lt"/>
              </a:rPr>
              <a:t>Area</a:t>
            </a:r>
            <a:endParaRPr lang="en-US" dirty="0">
              <a:ea typeface="Calibri"/>
              <a:cs typeface="Calibri"/>
            </a:endParaRPr>
          </a:p>
          <a:p>
            <a:r>
              <a:rPr lang="en-US" dirty="0">
                <a:ea typeface="+mn-lt"/>
                <a:cs typeface="+mn-lt"/>
              </a:rPr>
              <a:t>Smoothness (local variation in radius lengths)</a:t>
            </a:r>
            <a:endParaRPr lang="en-US" dirty="0">
              <a:ea typeface="Calibri"/>
              <a:cs typeface="Calibri"/>
            </a:endParaRPr>
          </a:p>
          <a:p>
            <a:r>
              <a:rPr lang="en-US" dirty="0">
                <a:ea typeface="+mn-lt"/>
                <a:cs typeface="+mn-lt"/>
              </a:rPr>
              <a:t>Compactness (perimeter² / area — 1.0)</a:t>
            </a:r>
            <a:endParaRPr lang="en-US" dirty="0"/>
          </a:p>
          <a:p>
            <a:r>
              <a:rPr lang="en-US" dirty="0">
                <a:ea typeface="+mn-lt"/>
                <a:cs typeface="+mn-lt"/>
              </a:rPr>
              <a:t>Concavity (severity of concave portions of the contour)</a:t>
            </a:r>
            <a:endParaRPr lang="en-US" dirty="0"/>
          </a:p>
          <a:p>
            <a:r>
              <a:rPr lang="en-US" dirty="0">
                <a:ea typeface="+mn-lt"/>
                <a:cs typeface="+mn-lt"/>
              </a:rPr>
              <a:t>Concave points (number of concave portions of the contour)</a:t>
            </a:r>
            <a:endParaRPr lang="en-US" dirty="0"/>
          </a:p>
          <a:p>
            <a:r>
              <a:rPr lang="en-US" dirty="0">
                <a:ea typeface="+mn-lt"/>
                <a:cs typeface="+mn-lt"/>
              </a:rPr>
              <a:t>Symmetry</a:t>
            </a:r>
            <a:endParaRPr lang="en-US" dirty="0"/>
          </a:p>
          <a:p>
            <a:r>
              <a:rPr lang="en-US" dirty="0">
                <a:ea typeface="+mn-lt"/>
                <a:cs typeface="+mn-lt"/>
              </a:rPr>
              <a:t>Fractal dimension (“coastline approximation” — 1)</a:t>
            </a:r>
            <a:endParaRPr lang="en-US" dirty="0"/>
          </a:p>
          <a:p>
            <a:pPr>
              <a:buClr>
                <a:srgbClr val="B1005E"/>
              </a:buClr>
            </a:pPr>
            <a:endParaRPr lang="en-US" dirty="0">
              <a:ea typeface="Calibri"/>
              <a:cs typeface="Calibri"/>
            </a:endParaRPr>
          </a:p>
        </p:txBody>
      </p:sp>
      <p:sp>
        <p:nvSpPr>
          <p:cNvPr id="4" name="Title 1">
            <a:extLst>
              <a:ext uri="{FF2B5EF4-FFF2-40B4-BE49-F238E27FC236}">
                <a16:creationId xmlns:a16="http://schemas.microsoft.com/office/drawing/2014/main" id="{FBBBA431-35C7-8BFB-4F00-028B155E9AAB}"/>
              </a:ext>
            </a:extLst>
          </p:cNvPr>
          <p:cNvSpPr txBox="1">
            <a:spLocks/>
          </p:cNvSpPr>
          <p:nvPr/>
        </p:nvSpPr>
        <p:spPr>
          <a:xfrm>
            <a:off x="317239" y="-83978"/>
            <a:ext cx="11600148" cy="1226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r>
              <a:rPr lang="en-US" sz="4400" dirty="0"/>
              <a:t>12. Attribute information and Features</a:t>
            </a:r>
          </a:p>
        </p:txBody>
      </p:sp>
      <p:sp>
        <p:nvSpPr>
          <p:cNvPr id="6" name="TextBox 5">
            <a:extLst>
              <a:ext uri="{FF2B5EF4-FFF2-40B4-BE49-F238E27FC236}">
                <a16:creationId xmlns:a16="http://schemas.microsoft.com/office/drawing/2014/main" id="{77EDD634-A36B-143E-11A8-C434A965FF09}"/>
              </a:ext>
            </a:extLst>
          </p:cNvPr>
          <p:cNvSpPr txBox="1"/>
          <p:nvPr/>
        </p:nvSpPr>
        <p:spPr>
          <a:xfrm>
            <a:off x="470597" y="675174"/>
            <a:ext cx="10156967" cy="814775"/>
          </a:xfrm>
          <a:prstGeom prst="rect">
            <a:avLst/>
          </a:prstGeom>
          <a:noFill/>
        </p:spPr>
        <p:txBody>
          <a:bodyPr wrap="square">
            <a:spAutoFit/>
          </a:bodyPr>
          <a:lstStyle/>
          <a:p>
            <a:pPr marL="0" indent="0">
              <a:buClr>
                <a:srgbClr val="420023">
                  <a:lumMod val="75000"/>
                  <a:lumOff val="25000"/>
                </a:srgbClr>
              </a:buClr>
              <a:buNone/>
            </a:pPr>
            <a:endParaRPr lang="en-US" dirty="0">
              <a:ea typeface="+mn-lt"/>
              <a:cs typeface="+mn-lt"/>
            </a:endParaRPr>
          </a:p>
          <a:p>
            <a:pPr marL="0" indent="0">
              <a:lnSpc>
                <a:spcPct val="90000"/>
              </a:lnSpc>
              <a:spcBef>
                <a:spcPct val="0"/>
              </a:spcBef>
              <a:buClr>
                <a:srgbClr val="B1005E"/>
              </a:buClr>
            </a:pPr>
            <a:r>
              <a:rPr lang="en-US" sz="3200" dirty="0">
                <a:solidFill>
                  <a:schemeClr val="tx2"/>
                </a:solidFill>
                <a:latin typeface="+mj-lt"/>
                <a:ea typeface="+mj-ea"/>
                <a:cs typeface="+mj-cs"/>
              </a:rPr>
              <a:t>Attribute Information [5]:</a:t>
            </a:r>
          </a:p>
        </p:txBody>
      </p:sp>
      <p:sp>
        <p:nvSpPr>
          <p:cNvPr id="7" name="Content Placeholder 2">
            <a:extLst>
              <a:ext uri="{FF2B5EF4-FFF2-40B4-BE49-F238E27FC236}">
                <a16:creationId xmlns:a16="http://schemas.microsoft.com/office/drawing/2014/main" id="{2B35C11E-17D2-5181-247A-C1C0E392F90F}"/>
              </a:ext>
            </a:extLst>
          </p:cNvPr>
          <p:cNvSpPr txBox="1">
            <a:spLocks/>
          </p:cNvSpPr>
          <p:nvPr/>
        </p:nvSpPr>
        <p:spPr>
          <a:xfrm>
            <a:off x="470597" y="1497435"/>
            <a:ext cx="11035134" cy="73819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n-lt"/>
                <a:cs typeface="+mn-lt"/>
              </a:rPr>
              <a:t>ID number [5]</a:t>
            </a:r>
          </a:p>
          <a:p>
            <a:r>
              <a:rPr lang="en-US" dirty="0">
                <a:ea typeface="+mn-lt"/>
                <a:cs typeface="+mn-lt"/>
              </a:rPr>
              <a:t>Diagnosis (M = malignant, B = benign) [5]</a:t>
            </a:r>
          </a:p>
          <a:p>
            <a:pPr marL="0" indent="0">
              <a:buClr>
                <a:srgbClr val="B1005E"/>
              </a:buClr>
              <a:buNone/>
            </a:pPr>
            <a:endParaRPr lang="en-US" dirty="0">
              <a:ea typeface="Calibri"/>
              <a:cs typeface="Calibri"/>
            </a:endParaRPr>
          </a:p>
        </p:txBody>
      </p:sp>
    </p:spTree>
    <p:extLst>
      <p:ext uri="{BB962C8B-B14F-4D97-AF65-F5344CB8AC3E}">
        <p14:creationId xmlns:p14="http://schemas.microsoft.com/office/powerpoint/2010/main" val="1235344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E055-E4E0-E9C6-9B71-69A24FFCA4B0}"/>
              </a:ext>
            </a:extLst>
          </p:cNvPr>
          <p:cNvSpPr>
            <a:spLocks noGrp="1"/>
          </p:cNvSpPr>
          <p:nvPr>
            <p:ph type="title"/>
          </p:nvPr>
        </p:nvSpPr>
        <p:spPr>
          <a:xfrm>
            <a:off x="143147" y="18662"/>
            <a:ext cx="10659110" cy="933061"/>
          </a:xfrm>
        </p:spPr>
        <p:txBody>
          <a:bodyPr>
            <a:normAutofit/>
          </a:bodyPr>
          <a:lstStyle/>
          <a:p>
            <a:r>
              <a:rPr lang="en-US" sz="4800" dirty="0"/>
              <a:t>13. Algorithm</a:t>
            </a:r>
            <a:r>
              <a:rPr lang="en-US" sz="4800" baseline="30000" dirty="0">
                <a:latin typeface="Calibri"/>
                <a:cs typeface="Calibri"/>
              </a:rPr>
              <a:t>[5]</a:t>
            </a:r>
            <a:endParaRPr lang="en-US" sz="4800" baseline="30000" dirty="0"/>
          </a:p>
        </p:txBody>
      </p:sp>
      <p:sp>
        <p:nvSpPr>
          <p:cNvPr id="3" name="Content Placeholder 2">
            <a:extLst>
              <a:ext uri="{FF2B5EF4-FFF2-40B4-BE49-F238E27FC236}">
                <a16:creationId xmlns:a16="http://schemas.microsoft.com/office/drawing/2014/main" id="{D515B445-9EB4-5838-BE95-FEB027672241}"/>
              </a:ext>
            </a:extLst>
          </p:cNvPr>
          <p:cNvSpPr>
            <a:spLocks noGrp="1"/>
          </p:cNvSpPr>
          <p:nvPr>
            <p:ph idx="1"/>
          </p:nvPr>
        </p:nvSpPr>
        <p:spPr>
          <a:xfrm>
            <a:off x="264445" y="811766"/>
            <a:ext cx="11784408" cy="6214188"/>
          </a:xfrm>
        </p:spPr>
        <p:txBody>
          <a:bodyPr vert="horz" lIns="91440" tIns="45720" rIns="91440" bIns="45720" rtlCol="0" anchor="t">
            <a:normAutofit fontScale="85000" lnSpcReduction="20000"/>
          </a:bodyPr>
          <a:lstStyle/>
          <a:p>
            <a:r>
              <a:rPr lang="en-US" dirty="0">
                <a:cs typeface="Calibri"/>
              </a:rPr>
              <a:t>Import libraries and breast cancer dataset</a:t>
            </a:r>
          </a:p>
          <a:p>
            <a:pPr>
              <a:buClr>
                <a:srgbClr val="B1005E"/>
              </a:buClr>
            </a:pPr>
            <a:r>
              <a:rPr lang="en-US" dirty="0">
                <a:cs typeface="Calibri"/>
              </a:rPr>
              <a:t>View data in </a:t>
            </a:r>
            <a:r>
              <a:rPr lang="en-US" dirty="0" err="1">
                <a:cs typeface="Calibri"/>
              </a:rPr>
              <a:t>dataframe</a:t>
            </a:r>
            <a:endParaRPr lang="en-US" dirty="0">
              <a:cs typeface="Calibri"/>
            </a:endParaRPr>
          </a:p>
          <a:p>
            <a:pPr>
              <a:buClr>
                <a:srgbClr val="B1005E"/>
              </a:buClr>
            </a:pPr>
            <a:r>
              <a:rPr lang="en-US" dirty="0">
                <a:cs typeface="Calibri"/>
              </a:rPr>
              <a:t>Features breakdown</a:t>
            </a:r>
          </a:p>
          <a:p>
            <a:pPr>
              <a:buClr>
                <a:srgbClr val="B1005E"/>
              </a:buClr>
            </a:pPr>
            <a:r>
              <a:rPr lang="en-US" dirty="0"/>
              <a:t>Visualize the relationship between features</a:t>
            </a:r>
            <a:endParaRPr lang="en-US" dirty="0">
              <a:cs typeface="Calibri"/>
            </a:endParaRPr>
          </a:p>
          <a:p>
            <a:pPr>
              <a:buClr>
                <a:srgbClr val="B1005E"/>
              </a:buClr>
            </a:pPr>
            <a:r>
              <a:rPr lang="en-US" dirty="0"/>
              <a:t>Check the correlation between features</a:t>
            </a:r>
            <a:endParaRPr lang="en-US" dirty="0">
              <a:cs typeface="Calibri"/>
            </a:endParaRPr>
          </a:p>
          <a:p>
            <a:pPr marL="0" indent="0">
              <a:buClr>
                <a:srgbClr val="B1005E"/>
              </a:buClr>
              <a:buNone/>
            </a:pPr>
            <a:r>
              <a:rPr lang="en-US" dirty="0">
                <a:cs typeface="Calibri"/>
              </a:rPr>
              <a:t>Model Training:</a:t>
            </a:r>
          </a:p>
          <a:p>
            <a:pPr>
              <a:buClr>
                <a:srgbClr val="B1005E"/>
              </a:buClr>
            </a:pPr>
            <a:r>
              <a:rPr lang="en-US" dirty="0">
                <a:ea typeface="+mn-lt"/>
                <a:cs typeface="+mn-lt"/>
              </a:rPr>
              <a:t>From the dataset, create the target and predictor matrix</a:t>
            </a:r>
            <a:endParaRPr lang="en-US" dirty="0">
              <a:cs typeface="Calibri"/>
            </a:endParaRPr>
          </a:p>
          <a:p>
            <a:pPr lvl="1">
              <a:buClr>
                <a:srgbClr val="B1005E"/>
              </a:buClr>
            </a:pPr>
            <a:r>
              <a:rPr lang="en-US" dirty="0">
                <a:ea typeface="+mn-lt"/>
                <a:cs typeface="+mn-lt"/>
              </a:rPr>
              <a:t>“y” = Is the feature we are trying to predict (Output). In this case we are trying to predict if our “target” is cancerous (Malignant) or not (Benign). i.e. we are going to use the “target” feature here.</a:t>
            </a:r>
            <a:endParaRPr lang="en-US" dirty="0">
              <a:cs typeface="Calibri"/>
            </a:endParaRPr>
          </a:p>
          <a:p>
            <a:pPr lvl="1">
              <a:buClr>
                <a:srgbClr val="B1005E"/>
              </a:buClr>
            </a:pPr>
            <a:r>
              <a:rPr lang="en-US" dirty="0">
                <a:ea typeface="+mn-lt"/>
                <a:cs typeface="+mn-lt"/>
              </a:rPr>
              <a:t>“X” = The predictors which are the remaining columns (mean radius, mean texture, mean perimeter, mean area, mean smoothness, etc.)</a:t>
            </a:r>
            <a:endParaRPr lang="en-US" dirty="0">
              <a:cs typeface="Calibri"/>
            </a:endParaRPr>
          </a:p>
          <a:p>
            <a:pPr>
              <a:buClr>
                <a:srgbClr val="B1005E"/>
              </a:buClr>
            </a:pPr>
            <a:r>
              <a:rPr lang="en-US" dirty="0"/>
              <a:t>Create the training and testing data</a:t>
            </a:r>
            <a:endParaRPr lang="en-US" dirty="0">
              <a:cs typeface="Calibri"/>
            </a:endParaRPr>
          </a:p>
          <a:p>
            <a:pPr lvl="1">
              <a:buClr>
                <a:srgbClr val="B1005E"/>
              </a:buClr>
            </a:pPr>
            <a:r>
              <a:rPr lang="en-US" dirty="0">
                <a:ea typeface="+mn-lt"/>
                <a:cs typeface="+mn-lt"/>
              </a:rPr>
              <a:t>Training data = the subset of our data used to train our model.</a:t>
            </a:r>
          </a:p>
          <a:p>
            <a:pPr lvl="1">
              <a:buClr>
                <a:srgbClr val="B1005E"/>
              </a:buClr>
            </a:pPr>
            <a:r>
              <a:rPr lang="en-US" dirty="0">
                <a:ea typeface="+mn-lt"/>
                <a:cs typeface="+mn-lt"/>
              </a:rPr>
              <a:t>Testing data = the subset of our data that the model hasn’t seen before (We will be using this dataset to test the performance of the model).</a:t>
            </a:r>
            <a:endParaRPr lang="en-US" dirty="0"/>
          </a:p>
          <a:p>
            <a:pPr>
              <a:buClr>
                <a:srgbClr val="B1005E"/>
              </a:buClr>
            </a:pPr>
            <a:r>
              <a:rPr lang="en-US" dirty="0">
                <a:ea typeface="+mn-lt"/>
                <a:cs typeface="+mn-lt"/>
              </a:rPr>
              <a:t>Split the data - 80% for training and the remaining 20% for testing.</a:t>
            </a:r>
          </a:p>
          <a:p>
            <a:pPr>
              <a:buClr>
                <a:srgbClr val="B1005E"/>
              </a:buClr>
            </a:pPr>
            <a:r>
              <a:rPr lang="en-US" dirty="0"/>
              <a:t>Import Support Vector Machine (SVM) Model</a:t>
            </a:r>
            <a:endParaRPr lang="en-US" dirty="0">
              <a:ea typeface="+mn-lt"/>
              <a:cs typeface="+mn-lt"/>
            </a:endParaRPr>
          </a:p>
          <a:p>
            <a:pPr>
              <a:buClr>
                <a:srgbClr val="B1005E"/>
              </a:buClr>
            </a:pPr>
            <a:r>
              <a:rPr lang="en-US" dirty="0">
                <a:ea typeface="+mn-lt"/>
                <a:cs typeface="+mn-lt"/>
              </a:rPr>
              <a:t>Train SVM Model using training dataset</a:t>
            </a:r>
          </a:p>
          <a:p>
            <a:pPr>
              <a:buClr>
                <a:srgbClr val="B1005E"/>
              </a:buClr>
            </a:pPr>
            <a:r>
              <a:rPr lang="en-US" dirty="0">
                <a:cs typeface="Calibri"/>
              </a:rPr>
              <a:t>Use trained model to make prediction using testing data</a:t>
            </a:r>
          </a:p>
          <a:p>
            <a:pPr>
              <a:buClr>
                <a:srgbClr val="B1005E"/>
              </a:buClr>
            </a:pPr>
            <a:r>
              <a:rPr lang="en-US" dirty="0">
                <a:ea typeface="+mn-lt"/>
                <a:cs typeface="+mn-lt"/>
              </a:rPr>
              <a:t>Check the accuracy of our prediction by comparing it to the output we already have (</a:t>
            </a:r>
            <a:r>
              <a:rPr lang="en-US" dirty="0" err="1">
                <a:ea typeface="+mn-lt"/>
                <a:cs typeface="+mn-lt"/>
              </a:rPr>
              <a:t>y_test</a:t>
            </a:r>
            <a:r>
              <a:rPr lang="en-US" dirty="0">
                <a:ea typeface="+mn-lt"/>
                <a:cs typeface="+mn-lt"/>
              </a:rPr>
              <a:t>). We are going to use confusion matrix for this comparison.</a:t>
            </a:r>
            <a:endParaRPr lang="en-US" dirty="0">
              <a:cs typeface="Calibri"/>
            </a:endParaRPr>
          </a:p>
          <a:p>
            <a:pPr>
              <a:buClr>
                <a:srgbClr val="B1005E"/>
              </a:buClr>
            </a:pPr>
            <a:r>
              <a:rPr lang="en-US" dirty="0">
                <a:ea typeface="+mn-lt"/>
                <a:cs typeface="+mn-lt"/>
              </a:rPr>
              <a:t>Create a confusion matrix for classifier’s performance on the test dataset.</a:t>
            </a:r>
            <a:endParaRPr lang="en-US" dirty="0">
              <a:cs typeface="Calibri"/>
            </a:endParaRPr>
          </a:p>
          <a:p>
            <a:pPr>
              <a:buClr>
                <a:srgbClr val="B1005E"/>
              </a:buClr>
            </a:pPr>
            <a:r>
              <a:rPr lang="en-US" dirty="0">
                <a:ea typeface="+mn-lt"/>
                <a:cs typeface="+mn-lt"/>
              </a:rPr>
              <a:t>Visualize confusion matrix on a Heatmap</a:t>
            </a:r>
            <a:endParaRPr lang="en-US" dirty="0">
              <a:cs typeface="Calibri"/>
            </a:endParaRPr>
          </a:p>
          <a:p>
            <a:pPr>
              <a:buClr>
                <a:srgbClr val="B1005E"/>
              </a:buClr>
            </a:pPr>
            <a:endParaRPr lang="en-US" dirty="0">
              <a:cs typeface="Calibri"/>
            </a:endParaRPr>
          </a:p>
          <a:p>
            <a:pPr>
              <a:buClr>
                <a:srgbClr val="B1005E"/>
              </a:buClr>
            </a:pPr>
            <a:endParaRPr lang="en-US" dirty="0">
              <a:cs typeface="Calibri"/>
            </a:endParaRPr>
          </a:p>
        </p:txBody>
      </p:sp>
    </p:spTree>
    <p:extLst>
      <p:ext uri="{BB962C8B-B14F-4D97-AF65-F5344CB8AC3E}">
        <p14:creationId xmlns:p14="http://schemas.microsoft.com/office/powerpoint/2010/main" val="778304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0BCB-8C5E-5E6A-9C32-A338CC41D810}"/>
              </a:ext>
            </a:extLst>
          </p:cNvPr>
          <p:cNvSpPr>
            <a:spLocks noGrp="1"/>
          </p:cNvSpPr>
          <p:nvPr>
            <p:ph type="title"/>
          </p:nvPr>
        </p:nvSpPr>
        <p:spPr>
          <a:xfrm>
            <a:off x="229961" y="-65758"/>
            <a:ext cx="7359332" cy="1325563"/>
          </a:xfrm>
        </p:spPr>
        <p:txBody>
          <a:bodyPr>
            <a:normAutofit/>
          </a:bodyPr>
          <a:lstStyle/>
          <a:p>
            <a:r>
              <a:rPr lang="en-US" sz="4400" dirty="0"/>
              <a:t>14. Results</a:t>
            </a:r>
            <a:endParaRPr lang="en-US" sz="6000" dirty="0"/>
          </a:p>
        </p:txBody>
      </p:sp>
      <p:pic>
        <p:nvPicPr>
          <p:cNvPr id="4" name="Picture 4" descr="A picture containing building&#10;&#10;Description automatically generated">
            <a:extLst>
              <a:ext uri="{FF2B5EF4-FFF2-40B4-BE49-F238E27FC236}">
                <a16:creationId xmlns:a16="http://schemas.microsoft.com/office/drawing/2014/main" id="{20E17871-1926-7412-CA2B-7D51DC71FE8D}"/>
              </a:ext>
            </a:extLst>
          </p:cNvPr>
          <p:cNvPicPr>
            <a:picLocks noGrp="1" noChangeAspect="1"/>
          </p:cNvPicPr>
          <p:nvPr>
            <p:ph idx="1"/>
          </p:nvPr>
        </p:nvPicPr>
        <p:blipFill>
          <a:blip r:embed="rId2"/>
          <a:stretch>
            <a:fillRect/>
          </a:stretch>
        </p:blipFill>
        <p:spPr>
          <a:xfrm>
            <a:off x="395706" y="1499116"/>
            <a:ext cx="6111698" cy="5194982"/>
          </a:xfrm>
        </p:spPr>
      </p:pic>
      <p:sp>
        <p:nvSpPr>
          <p:cNvPr id="5" name="TextBox 4">
            <a:extLst>
              <a:ext uri="{FF2B5EF4-FFF2-40B4-BE49-F238E27FC236}">
                <a16:creationId xmlns:a16="http://schemas.microsoft.com/office/drawing/2014/main" id="{06A64A06-967D-3BFA-3920-4C5E5ED09033}"/>
              </a:ext>
            </a:extLst>
          </p:cNvPr>
          <p:cNvSpPr txBox="1"/>
          <p:nvPr/>
        </p:nvSpPr>
        <p:spPr>
          <a:xfrm>
            <a:off x="229961" y="852785"/>
            <a:ext cx="68333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292929"/>
                </a:solidFill>
                <a:ea typeface="+mn-lt"/>
                <a:cs typeface="+mn-lt"/>
              </a:rPr>
              <a:t>Visualizing relationship between features -</a:t>
            </a:r>
            <a:r>
              <a:rPr lang="en-US" b="1" dirty="0">
                <a:solidFill>
                  <a:srgbClr val="292929"/>
                </a:solidFill>
              </a:rPr>
              <a:t> </a:t>
            </a:r>
            <a:r>
              <a:rPr lang="en-US" dirty="0"/>
              <a:t>Plotting out just the first 5 variables (features)</a:t>
            </a:r>
          </a:p>
        </p:txBody>
      </p:sp>
      <p:pic>
        <p:nvPicPr>
          <p:cNvPr id="6" name="Picture 6" descr="Chart&#10;&#10;Description automatically generated">
            <a:extLst>
              <a:ext uri="{FF2B5EF4-FFF2-40B4-BE49-F238E27FC236}">
                <a16:creationId xmlns:a16="http://schemas.microsoft.com/office/drawing/2014/main" id="{CC44EC18-BB70-E649-D3CA-674206B7F510}"/>
              </a:ext>
            </a:extLst>
          </p:cNvPr>
          <p:cNvPicPr>
            <a:picLocks noChangeAspect="1"/>
          </p:cNvPicPr>
          <p:nvPr/>
        </p:nvPicPr>
        <p:blipFill rotWithShape="1">
          <a:blip r:embed="rId3"/>
          <a:srcRect l="15085" r="55961" b="83051"/>
          <a:stretch/>
        </p:blipFill>
        <p:spPr>
          <a:xfrm>
            <a:off x="7436694" y="1376790"/>
            <a:ext cx="3343281" cy="1134379"/>
          </a:xfrm>
          <a:prstGeom prst="rect">
            <a:avLst/>
          </a:prstGeom>
        </p:spPr>
      </p:pic>
      <p:pic>
        <p:nvPicPr>
          <p:cNvPr id="7" name="Picture 7" descr="Chart&#10;&#10;Description automatically generated">
            <a:extLst>
              <a:ext uri="{FF2B5EF4-FFF2-40B4-BE49-F238E27FC236}">
                <a16:creationId xmlns:a16="http://schemas.microsoft.com/office/drawing/2014/main" id="{E805C060-3024-DDDF-EA2C-5C8D89E3EE62}"/>
              </a:ext>
            </a:extLst>
          </p:cNvPr>
          <p:cNvPicPr>
            <a:picLocks noChangeAspect="1"/>
          </p:cNvPicPr>
          <p:nvPr/>
        </p:nvPicPr>
        <p:blipFill rotWithShape="1">
          <a:blip r:embed="rId3"/>
          <a:srcRect l="15993" t="39665" r="33279" b="-838"/>
          <a:stretch/>
        </p:blipFill>
        <p:spPr>
          <a:xfrm>
            <a:off x="7370019" y="2557890"/>
            <a:ext cx="3410109" cy="2388241"/>
          </a:xfrm>
          <a:prstGeom prst="rect">
            <a:avLst/>
          </a:prstGeom>
        </p:spPr>
      </p:pic>
      <p:sp>
        <p:nvSpPr>
          <p:cNvPr id="8" name="TextBox 7">
            <a:extLst>
              <a:ext uri="{FF2B5EF4-FFF2-40B4-BE49-F238E27FC236}">
                <a16:creationId xmlns:a16="http://schemas.microsoft.com/office/drawing/2014/main" id="{673ABEB8-748A-082F-F5BC-86DA54E24B06}"/>
              </a:ext>
            </a:extLst>
          </p:cNvPr>
          <p:cNvSpPr txBox="1"/>
          <p:nvPr/>
        </p:nvSpPr>
        <p:spPr>
          <a:xfrm>
            <a:off x="7424447" y="1004592"/>
            <a:ext cx="33147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Calibri"/>
              </a:rPr>
              <a:t>Target count</a:t>
            </a:r>
            <a:endParaRPr lang="en-US" sz="2000" b="1" dirty="0"/>
          </a:p>
        </p:txBody>
      </p:sp>
      <p:pic>
        <p:nvPicPr>
          <p:cNvPr id="9" name="Picture 9">
            <a:extLst>
              <a:ext uri="{FF2B5EF4-FFF2-40B4-BE49-F238E27FC236}">
                <a16:creationId xmlns:a16="http://schemas.microsoft.com/office/drawing/2014/main" id="{96B0D731-B17D-040F-5BBF-3EA1B04CEBB7}"/>
              </a:ext>
            </a:extLst>
          </p:cNvPr>
          <p:cNvPicPr>
            <a:picLocks noChangeAspect="1"/>
          </p:cNvPicPr>
          <p:nvPr/>
        </p:nvPicPr>
        <p:blipFill rotWithShape="1">
          <a:blip r:embed="rId4"/>
          <a:srcRect l="7761" r="50298" b="833"/>
          <a:stretch/>
        </p:blipFill>
        <p:spPr>
          <a:xfrm>
            <a:off x="7370019" y="5195118"/>
            <a:ext cx="2676532" cy="1125741"/>
          </a:xfrm>
          <a:prstGeom prst="rect">
            <a:avLst/>
          </a:prstGeom>
        </p:spPr>
      </p:pic>
    </p:spTree>
    <p:extLst>
      <p:ext uri="{BB962C8B-B14F-4D97-AF65-F5344CB8AC3E}">
        <p14:creationId xmlns:p14="http://schemas.microsoft.com/office/powerpoint/2010/main" val="648899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E6AE-3DF0-01C8-A6C3-6C373343A17A}"/>
              </a:ext>
            </a:extLst>
          </p:cNvPr>
          <p:cNvSpPr>
            <a:spLocks noGrp="1"/>
          </p:cNvSpPr>
          <p:nvPr>
            <p:ph type="title"/>
          </p:nvPr>
        </p:nvSpPr>
        <p:spPr>
          <a:xfrm>
            <a:off x="3390899" y="587829"/>
            <a:ext cx="3989615" cy="867816"/>
          </a:xfrm>
        </p:spPr>
        <p:txBody>
          <a:bodyPr>
            <a:normAutofit/>
          </a:bodyPr>
          <a:lstStyle/>
          <a:p>
            <a:r>
              <a:rPr lang="en-US" sz="2400" dirty="0">
                <a:latin typeface="Calibri"/>
                <a:cs typeface="Calibri"/>
              </a:rPr>
              <a:t>Correlation between features</a:t>
            </a:r>
          </a:p>
        </p:txBody>
      </p:sp>
      <p:pic>
        <p:nvPicPr>
          <p:cNvPr id="4" name="Picture 4" descr="A picture containing graphical user interface&#10;&#10;Description automatically generated">
            <a:extLst>
              <a:ext uri="{FF2B5EF4-FFF2-40B4-BE49-F238E27FC236}">
                <a16:creationId xmlns:a16="http://schemas.microsoft.com/office/drawing/2014/main" id="{A4FD6DB3-BE99-52F0-652A-C73B5D0B68B1}"/>
              </a:ext>
            </a:extLst>
          </p:cNvPr>
          <p:cNvPicPr>
            <a:picLocks noGrp="1" noChangeAspect="1"/>
          </p:cNvPicPr>
          <p:nvPr>
            <p:ph idx="1"/>
          </p:nvPr>
        </p:nvPicPr>
        <p:blipFill>
          <a:blip r:embed="rId2"/>
          <a:stretch>
            <a:fillRect/>
          </a:stretch>
        </p:blipFill>
        <p:spPr>
          <a:xfrm>
            <a:off x="1826953" y="1092085"/>
            <a:ext cx="7988182" cy="5522413"/>
          </a:xfrm>
        </p:spPr>
      </p:pic>
      <p:sp>
        <p:nvSpPr>
          <p:cNvPr id="3" name="TextBox 2">
            <a:extLst>
              <a:ext uri="{FF2B5EF4-FFF2-40B4-BE49-F238E27FC236}">
                <a16:creationId xmlns:a16="http://schemas.microsoft.com/office/drawing/2014/main" id="{7A1E7658-2B91-0B3C-46B7-3141FE043DFD}"/>
              </a:ext>
            </a:extLst>
          </p:cNvPr>
          <p:cNvSpPr txBox="1"/>
          <p:nvPr/>
        </p:nvSpPr>
        <p:spPr>
          <a:xfrm>
            <a:off x="460275" y="234172"/>
            <a:ext cx="500940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420023"/>
                </a:solidFill>
                <a:latin typeface="Gill Sans Nova"/>
              </a:rPr>
              <a:t>14. Results</a:t>
            </a:r>
            <a:r>
              <a:rPr lang="en-US" sz="3200" dirty="0">
                <a:latin typeface="Gill Sans Nova"/>
              </a:rPr>
              <a:t>​ (cont.)</a:t>
            </a:r>
            <a:endParaRPr lang="en-US" sz="3200" dirty="0">
              <a:cs typeface="Calibri"/>
            </a:endParaRPr>
          </a:p>
        </p:txBody>
      </p:sp>
    </p:spTree>
    <p:extLst>
      <p:ext uri="{BB962C8B-B14F-4D97-AF65-F5344CB8AC3E}">
        <p14:creationId xmlns:p14="http://schemas.microsoft.com/office/powerpoint/2010/main" val="3403054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B9818B9F-C9C2-C317-9091-9F1C24DD5B42}"/>
              </a:ext>
            </a:extLst>
          </p:cNvPr>
          <p:cNvPicPr>
            <a:picLocks noGrp="1" noChangeAspect="1"/>
          </p:cNvPicPr>
          <p:nvPr>
            <p:ph idx="1"/>
          </p:nvPr>
        </p:nvPicPr>
        <p:blipFill rotWithShape="1">
          <a:blip r:embed="rId2"/>
          <a:srcRect l="9368" t="8421" r="24211"/>
          <a:stretch/>
        </p:blipFill>
        <p:spPr>
          <a:xfrm>
            <a:off x="620395" y="1439069"/>
            <a:ext cx="6010281" cy="2486027"/>
          </a:xfrm>
        </p:spPr>
      </p:pic>
      <p:pic>
        <p:nvPicPr>
          <p:cNvPr id="5" name="Picture 5" descr="Table&#10;&#10;Description automatically generated">
            <a:extLst>
              <a:ext uri="{FF2B5EF4-FFF2-40B4-BE49-F238E27FC236}">
                <a16:creationId xmlns:a16="http://schemas.microsoft.com/office/drawing/2014/main" id="{896DE80F-CE6A-F8CC-691C-F498795DCC9D}"/>
              </a:ext>
            </a:extLst>
          </p:cNvPr>
          <p:cNvPicPr>
            <a:picLocks noChangeAspect="1"/>
          </p:cNvPicPr>
          <p:nvPr/>
        </p:nvPicPr>
        <p:blipFill>
          <a:blip r:embed="rId3"/>
          <a:stretch>
            <a:fillRect/>
          </a:stretch>
        </p:blipFill>
        <p:spPr>
          <a:xfrm>
            <a:off x="590550" y="4413885"/>
            <a:ext cx="6238875" cy="1725930"/>
          </a:xfrm>
          <a:prstGeom prst="rect">
            <a:avLst/>
          </a:prstGeom>
        </p:spPr>
      </p:pic>
      <p:pic>
        <p:nvPicPr>
          <p:cNvPr id="6" name="Picture 6">
            <a:extLst>
              <a:ext uri="{FF2B5EF4-FFF2-40B4-BE49-F238E27FC236}">
                <a16:creationId xmlns:a16="http://schemas.microsoft.com/office/drawing/2014/main" id="{61EC5707-3B84-49A0-4D51-0DDEC5FD2F33}"/>
              </a:ext>
            </a:extLst>
          </p:cNvPr>
          <p:cNvPicPr>
            <a:picLocks noChangeAspect="1"/>
          </p:cNvPicPr>
          <p:nvPr/>
        </p:nvPicPr>
        <p:blipFill>
          <a:blip r:embed="rId4"/>
          <a:stretch>
            <a:fillRect/>
          </a:stretch>
        </p:blipFill>
        <p:spPr>
          <a:xfrm>
            <a:off x="7724775" y="1548057"/>
            <a:ext cx="3771900" cy="2682838"/>
          </a:xfrm>
          <a:prstGeom prst="rect">
            <a:avLst/>
          </a:prstGeom>
        </p:spPr>
      </p:pic>
      <p:pic>
        <p:nvPicPr>
          <p:cNvPr id="7" name="Picture 7" descr="Table&#10;&#10;Description automatically generated">
            <a:extLst>
              <a:ext uri="{FF2B5EF4-FFF2-40B4-BE49-F238E27FC236}">
                <a16:creationId xmlns:a16="http://schemas.microsoft.com/office/drawing/2014/main" id="{9E2841F7-DEE1-B88E-1975-1DD55C26C054}"/>
              </a:ext>
            </a:extLst>
          </p:cNvPr>
          <p:cNvPicPr>
            <a:picLocks noChangeAspect="1"/>
          </p:cNvPicPr>
          <p:nvPr/>
        </p:nvPicPr>
        <p:blipFill rotWithShape="1">
          <a:blip r:embed="rId5"/>
          <a:srcRect l="6250" b="-1053"/>
          <a:stretch/>
        </p:blipFill>
        <p:spPr>
          <a:xfrm>
            <a:off x="7724775" y="4704690"/>
            <a:ext cx="4133850" cy="1479084"/>
          </a:xfrm>
          <a:prstGeom prst="rect">
            <a:avLst/>
          </a:prstGeom>
        </p:spPr>
      </p:pic>
      <p:sp>
        <p:nvSpPr>
          <p:cNvPr id="8" name="TextBox 7">
            <a:extLst>
              <a:ext uri="{FF2B5EF4-FFF2-40B4-BE49-F238E27FC236}">
                <a16:creationId xmlns:a16="http://schemas.microsoft.com/office/drawing/2014/main" id="{8EBDA916-F7F2-4708-3C8B-CAE7DBA52A06}"/>
              </a:ext>
            </a:extLst>
          </p:cNvPr>
          <p:cNvSpPr txBox="1"/>
          <p:nvPr/>
        </p:nvSpPr>
        <p:spPr>
          <a:xfrm>
            <a:off x="7696199" y="6477000"/>
            <a:ext cx="6667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This gives a 94% accuracy</a:t>
            </a:r>
            <a:endParaRPr lang="en-US" b="1">
              <a:cs typeface="Calibri"/>
            </a:endParaRPr>
          </a:p>
        </p:txBody>
      </p:sp>
      <p:sp>
        <p:nvSpPr>
          <p:cNvPr id="9" name="TextBox 8">
            <a:extLst>
              <a:ext uri="{FF2B5EF4-FFF2-40B4-BE49-F238E27FC236}">
                <a16:creationId xmlns:a16="http://schemas.microsoft.com/office/drawing/2014/main" id="{1A25AA15-93DE-802D-C681-EAB0C35E2BCE}"/>
              </a:ext>
            </a:extLst>
          </p:cNvPr>
          <p:cNvSpPr txBox="1"/>
          <p:nvPr/>
        </p:nvSpPr>
        <p:spPr>
          <a:xfrm>
            <a:off x="624567" y="1006928"/>
            <a:ext cx="5514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Train-test divide of dataset</a:t>
            </a:r>
          </a:p>
        </p:txBody>
      </p:sp>
      <p:sp>
        <p:nvSpPr>
          <p:cNvPr id="10" name="TextBox 9">
            <a:extLst>
              <a:ext uri="{FF2B5EF4-FFF2-40B4-BE49-F238E27FC236}">
                <a16:creationId xmlns:a16="http://schemas.microsoft.com/office/drawing/2014/main" id="{65010CDA-C9DC-1301-478D-DA52D37797AC}"/>
              </a:ext>
            </a:extLst>
          </p:cNvPr>
          <p:cNvSpPr txBox="1"/>
          <p:nvPr/>
        </p:nvSpPr>
        <p:spPr>
          <a:xfrm>
            <a:off x="620395" y="4067487"/>
            <a:ext cx="1990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Confusion matrix</a:t>
            </a:r>
          </a:p>
        </p:txBody>
      </p:sp>
      <p:sp>
        <p:nvSpPr>
          <p:cNvPr id="11" name="TextBox 10">
            <a:extLst>
              <a:ext uri="{FF2B5EF4-FFF2-40B4-BE49-F238E27FC236}">
                <a16:creationId xmlns:a16="http://schemas.microsoft.com/office/drawing/2014/main" id="{18E63E46-79A1-C42A-9997-571BCC38140D}"/>
              </a:ext>
            </a:extLst>
          </p:cNvPr>
          <p:cNvSpPr txBox="1"/>
          <p:nvPr/>
        </p:nvSpPr>
        <p:spPr>
          <a:xfrm>
            <a:off x="7690757" y="1032782"/>
            <a:ext cx="40290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Heat map of confusion matrix</a:t>
            </a:r>
            <a:r>
              <a:rPr lang="en-US" b="1" dirty="0">
                <a:cs typeface="Calibri"/>
              </a:rPr>
              <a:t>​</a:t>
            </a:r>
          </a:p>
        </p:txBody>
      </p:sp>
      <p:sp>
        <p:nvSpPr>
          <p:cNvPr id="12" name="TextBox 11">
            <a:extLst>
              <a:ext uri="{FF2B5EF4-FFF2-40B4-BE49-F238E27FC236}">
                <a16:creationId xmlns:a16="http://schemas.microsoft.com/office/drawing/2014/main" id="{E7FFEF9A-AF01-F484-9F28-973F316FA5C9}"/>
              </a:ext>
            </a:extLst>
          </p:cNvPr>
          <p:cNvSpPr txBox="1"/>
          <p:nvPr/>
        </p:nvSpPr>
        <p:spPr>
          <a:xfrm>
            <a:off x="7701642" y="4331154"/>
            <a:ext cx="30765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Classification report</a:t>
            </a:r>
            <a:endParaRPr lang="en-US" b="1">
              <a:cs typeface="Calibri"/>
            </a:endParaRPr>
          </a:p>
        </p:txBody>
      </p:sp>
      <p:sp>
        <p:nvSpPr>
          <p:cNvPr id="3" name="TextBox 2">
            <a:extLst>
              <a:ext uri="{FF2B5EF4-FFF2-40B4-BE49-F238E27FC236}">
                <a16:creationId xmlns:a16="http://schemas.microsoft.com/office/drawing/2014/main" id="{014C6CC7-012D-D09D-55ED-E01EE30166A4}"/>
              </a:ext>
            </a:extLst>
          </p:cNvPr>
          <p:cNvSpPr txBox="1"/>
          <p:nvPr/>
        </p:nvSpPr>
        <p:spPr>
          <a:xfrm>
            <a:off x="620395" y="342571"/>
            <a:ext cx="500940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420023"/>
                </a:solidFill>
                <a:latin typeface="Gill Sans Nova"/>
              </a:rPr>
              <a:t>14. Results</a:t>
            </a:r>
            <a:r>
              <a:rPr lang="en-US" sz="3200" dirty="0">
                <a:latin typeface="Gill Sans Nova"/>
              </a:rPr>
              <a:t>​ (cont.)</a:t>
            </a:r>
            <a:endParaRPr lang="en-US" sz="3200" dirty="0">
              <a:cs typeface="Calibri"/>
            </a:endParaRPr>
          </a:p>
        </p:txBody>
      </p:sp>
    </p:spTree>
    <p:extLst>
      <p:ext uri="{BB962C8B-B14F-4D97-AF65-F5344CB8AC3E}">
        <p14:creationId xmlns:p14="http://schemas.microsoft.com/office/powerpoint/2010/main" val="3244416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9739-D2B4-67DF-E060-9B380EA4FAB8}"/>
              </a:ext>
            </a:extLst>
          </p:cNvPr>
          <p:cNvSpPr>
            <a:spLocks noGrp="1"/>
          </p:cNvSpPr>
          <p:nvPr>
            <p:ph type="title"/>
          </p:nvPr>
        </p:nvSpPr>
        <p:spPr>
          <a:xfrm>
            <a:off x="777240" y="-187325"/>
            <a:ext cx="10659110" cy="1325563"/>
          </a:xfrm>
        </p:spPr>
        <p:txBody>
          <a:bodyPr/>
          <a:lstStyle/>
          <a:p>
            <a:r>
              <a:rPr lang="en-US" dirty="0"/>
              <a:t>15. Improvements in the model</a:t>
            </a:r>
          </a:p>
        </p:txBody>
      </p:sp>
      <p:sp>
        <p:nvSpPr>
          <p:cNvPr id="3" name="Content Placeholder 2">
            <a:extLst>
              <a:ext uri="{FF2B5EF4-FFF2-40B4-BE49-F238E27FC236}">
                <a16:creationId xmlns:a16="http://schemas.microsoft.com/office/drawing/2014/main" id="{D29EF9A6-C670-098F-0DBA-4F8EB34D25B8}"/>
              </a:ext>
            </a:extLst>
          </p:cNvPr>
          <p:cNvSpPr>
            <a:spLocks noGrp="1"/>
          </p:cNvSpPr>
          <p:nvPr>
            <p:ph idx="1"/>
          </p:nvPr>
        </p:nvSpPr>
        <p:spPr>
          <a:xfrm>
            <a:off x="777240" y="825500"/>
            <a:ext cx="10659110" cy="5351463"/>
          </a:xfrm>
        </p:spPr>
        <p:txBody>
          <a:bodyPr vert="horz" lIns="91440" tIns="45720" rIns="91440" bIns="45720" rtlCol="0" anchor="t">
            <a:normAutofit/>
          </a:bodyPr>
          <a:lstStyle/>
          <a:p>
            <a:r>
              <a:rPr lang="en-US" dirty="0">
                <a:cs typeface="Calibri"/>
              </a:rPr>
              <a:t>Normalize data</a:t>
            </a:r>
          </a:p>
          <a:p>
            <a:pPr lvl="1">
              <a:buClr>
                <a:srgbClr val="B1005E"/>
              </a:buClr>
            </a:pPr>
            <a:r>
              <a:rPr lang="en-US" dirty="0">
                <a:ea typeface="+mn-lt"/>
                <a:cs typeface="+mn-lt"/>
              </a:rPr>
              <a:t>Data normalization is a feature scaling process that brings all values into range [0,1]</a:t>
            </a:r>
          </a:p>
          <a:p>
            <a:pPr lvl="1">
              <a:buClr>
                <a:srgbClr val="B1005E"/>
              </a:buClr>
            </a:pPr>
            <a:r>
              <a:rPr lang="en-US" dirty="0">
                <a:ea typeface="+mn-lt"/>
                <a:cs typeface="+mn-lt"/>
              </a:rPr>
              <a:t>X’ = (X-</a:t>
            </a:r>
            <a:r>
              <a:rPr lang="en-US" dirty="0" err="1">
                <a:ea typeface="+mn-lt"/>
                <a:cs typeface="+mn-lt"/>
              </a:rPr>
              <a:t>X_min</a:t>
            </a:r>
            <a:r>
              <a:rPr lang="en-US" dirty="0">
                <a:ea typeface="+mn-lt"/>
                <a:cs typeface="+mn-lt"/>
              </a:rPr>
              <a:t>) / (</a:t>
            </a:r>
            <a:r>
              <a:rPr lang="en-US" dirty="0" err="1">
                <a:ea typeface="+mn-lt"/>
                <a:cs typeface="+mn-lt"/>
              </a:rPr>
              <a:t>X_max</a:t>
            </a:r>
            <a:r>
              <a:rPr lang="en-US" dirty="0">
                <a:ea typeface="+mn-lt"/>
                <a:cs typeface="+mn-lt"/>
              </a:rPr>
              <a:t> — </a:t>
            </a:r>
            <a:r>
              <a:rPr lang="en-US" dirty="0" err="1">
                <a:ea typeface="+mn-lt"/>
                <a:cs typeface="+mn-lt"/>
              </a:rPr>
              <a:t>X_min</a:t>
            </a:r>
            <a:r>
              <a:rPr lang="en-US" dirty="0">
                <a:ea typeface="+mn-lt"/>
                <a:cs typeface="+mn-lt"/>
              </a:rPr>
              <a:t>)</a:t>
            </a:r>
            <a:endParaRPr lang="en-US" dirty="0"/>
          </a:p>
          <a:p>
            <a:pPr>
              <a:buClr>
                <a:srgbClr val="B1005E"/>
              </a:buClr>
            </a:pPr>
            <a:r>
              <a:rPr lang="en-US" dirty="0">
                <a:ea typeface="+mn-lt"/>
                <a:cs typeface="+mn-lt"/>
              </a:rPr>
              <a:t>Train SVM model with scaled (Normalized) datasets</a:t>
            </a:r>
          </a:p>
          <a:p>
            <a:pPr>
              <a:buClr>
                <a:srgbClr val="B1005E"/>
              </a:buClr>
            </a:pPr>
            <a:r>
              <a:rPr lang="en-US" dirty="0"/>
              <a:t>Prediction with Scaled dataset</a:t>
            </a:r>
            <a:endParaRPr lang="en-US" dirty="0">
              <a:cs typeface="Calibri"/>
            </a:endParaRPr>
          </a:p>
          <a:p>
            <a:pPr>
              <a:buClr>
                <a:srgbClr val="B1005E"/>
              </a:buClr>
            </a:pPr>
            <a:r>
              <a:rPr lang="en-US" dirty="0"/>
              <a:t>Confusion Matrix on Scaled dataset</a:t>
            </a:r>
            <a:endParaRPr lang="en-US" dirty="0">
              <a:cs typeface="Calibri"/>
            </a:endParaRPr>
          </a:p>
          <a:p>
            <a:pPr>
              <a:buClr>
                <a:srgbClr val="B1005E"/>
              </a:buClr>
            </a:pPr>
            <a:endParaRPr lang="en-US" dirty="0">
              <a:cs typeface="Calibri"/>
            </a:endParaRPr>
          </a:p>
          <a:p>
            <a:pPr lvl="1">
              <a:buClr>
                <a:srgbClr val="B1005E"/>
              </a:buClr>
            </a:pPr>
            <a:endParaRPr lang="en-US" dirty="0">
              <a:cs typeface="Calibri"/>
            </a:endParaRPr>
          </a:p>
          <a:p>
            <a:pPr>
              <a:buClr>
                <a:srgbClr val="B1005E"/>
              </a:buClr>
            </a:pPr>
            <a:endParaRPr lang="en-US" dirty="0">
              <a:cs typeface="Calibri"/>
            </a:endParaRPr>
          </a:p>
        </p:txBody>
      </p:sp>
      <p:pic>
        <p:nvPicPr>
          <p:cNvPr id="4" name="Picture 4" descr="Table&#10;&#10;Description automatically generated">
            <a:extLst>
              <a:ext uri="{FF2B5EF4-FFF2-40B4-BE49-F238E27FC236}">
                <a16:creationId xmlns:a16="http://schemas.microsoft.com/office/drawing/2014/main" id="{A392F667-0C0D-3058-7AA6-8D8172A176C6}"/>
              </a:ext>
            </a:extLst>
          </p:cNvPr>
          <p:cNvPicPr>
            <a:picLocks noChangeAspect="1"/>
          </p:cNvPicPr>
          <p:nvPr/>
        </p:nvPicPr>
        <p:blipFill>
          <a:blip r:embed="rId2"/>
          <a:stretch>
            <a:fillRect/>
          </a:stretch>
        </p:blipFill>
        <p:spPr>
          <a:xfrm>
            <a:off x="474271" y="3573071"/>
            <a:ext cx="4114800" cy="936625"/>
          </a:xfrm>
          <a:prstGeom prst="rect">
            <a:avLst/>
          </a:prstGeom>
        </p:spPr>
      </p:pic>
      <p:pic>
        <p:nvPicPr>
          <p:cNvPr id="5" name="Picture 5">
            <a:extLst>
              <a:ext uri="{FF2B5EF4-FFF2-40B4-BE49-F238E27FC236}">
                <a16:creationId xmlns:a16="http://schemas.microsoft.com/office/drawing/2014/main" id="{FE2D9ECB-884F-2DBE-1168-6B32135A9671}"/>
              </a:ext>
            </a:extLst>
          </p:cNvPr>
          <p:cNvPicPr>
            <a:picLocks noChangeAspect="1"/>
          </p:cNvPicPr>
          <p:nvPr/>
        </p:nvPicPr>
        <p:blipFill>
          <a:blip r:embed="rId3"/>
          <a:stretch>
            <a:fillRect/>
          </a:stretch>
        </p:blipFill>
        <p:spPr>
          <a:xfrm>
            <a:off x="6360844" y="3452644"/>
            <a:ext cx="4286250" cy="2821099"/>
          </a:xfrm>
          <a:prstGeom prst="rect">
            <a:avLst/>
          </a:prstGeom>
        </p:spPr>
      </p:pic>
      <p:pic>
        <p:nvPicPr>
          <p:cNvPr id="6" name="Picture 6" descr="Table&#10;&#10;Description automatically generated">
            <a:extLst>
              <a:ext uri="{FF2B5EF4-FFF2-40B4-BE49-F238E27FC236}">
                <a16:creationId xmlns:a16="http://schemas.microsoft.com/office/drawing/2014/main" id="{99DC26D5-CBBC-1D00-7C79-8267A235D225}"/>
              </a:ext>
            </a:extLst>
          </p:cNvPr>
          <p:cNvPicPr>
            <a:picLocks noChangeAspect="1"/>
          </p:cNvPicPr>
          <p:nvPr/>
        </p:nvPicPr>
        <p:blipFill rotWithShape="1">
          <a:blip r:embed="rId4"/>
          <a:srcRect l="6250" t="4950" b="-990"/>
          <a:stretch/>
        </p:blipFill>
        <p:spPr>
          <a:xfrm>
            <a:off x="406977" y="5170205"/>
            <a:ext cx="3714750" cy="1344124"/>
          </a:xfrm>
          <a:prstGeom prst="rect">
            <a:avLst/>
          </a:prstGeom>
        </p:spPr>
      </p:pic>
      <p:sp>
        <p:nvSpPr>
          <p:cNvPr id="8" name="TextBox 7">
            <a:extLst>
              <a:ext uri="{FF2B5EF4-FFF2-40B4-BE49-F238E27FC236}">
                <a16:creationId xmlns:a16="http://schemas.microsoft.com/office/drawing/2014/main" id="{FF2B4B1D-774E-70C6-FFA4-C4C78BD01709}"/>
              </a:ext>
            </a:extLst>
          </p:cNvPr>
          <p:cNvSpPr txBox="1"/>
          <p:nvPr/>
        </p:nvSpPr>
        <p:spPr>
          <a:xfrm>
            <a:off x="404997" y="3203987"/>
            <a:ext cx="1990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Confusion matrix</a:t>
            </a:r>
            <a:endParaRPr lang="en-US" b="1">
              <a:cs typeface="Calibri"/>
            </a:endParaRPr>
          </a:p>
        </p:txBody>
      </p:sp>
      <p:sp>
        <p:nvSpPr>
          <p:cNvPr id="10" name="TextBox 9">
            <a:extLst>
              <a:ext uri="{FF2B5EF4-FFF2-40B4-BE49-F238E27FC236}">
                <a16:creationId xmlns:a16="http://schemas.microsoft.com/office/drawing/2014/main" id="{58FE2372-B9B7-A5D9-13C1-5025FDEFEEF9}"/>
              </a:ext>
            </a:extLst>
          </p:cNvPr>
          <p:cNvSpPr txBox="1"/>
          <p:nvPr/>
        </p:nvSpPr>
        <p:spPr>
          <a:xfrm>
            <a:off x="6293427" y="3065071"/>
            <a:ext cx="40290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Heat map of confusion matrix</a:t>
            </a:r>
            <a:r>
              <a:rPr lang="en-US" b="1" dirty="0">
                <a:cs typeface="Calibri"/>
              </a:rPr>
              <a:t>​</a:t>
            </a:r>
          </a:p>
        </p:txBody>
      </p:sp>
      <p:sp>
        <p:nvSpPr>
          <p:cNvPr id="12" name="TextBox 11">
            <a:extLst>
              <a:ext uri="{FF2B5EF4-FFF2-40B4-BE49-F238E27FC236}">
                <a16:creationId xmlns:a16="http://schemas.microsoft.com/office/drawing/2014/main" id="{C14D6B14-7E39-F18E-F1F1-18FDB9E449B7}"/>
              </a:ext>
            </a:extLst>
          </p:cNvPr>
          <p:cNvSpPr txBox="1"/>
          <p:nvPr/>
        </p:nvSpPr>
        <p:spPr>
          <a:xfrm>
            <a:off x="409574" y="4737265"/>
            <a:ext cx="30765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Classification report</a:t>
            </a:r>
            <a:endParaRPr lang="en-US" b="1">
              <a:cs typeface="Calibri"/>
            </a:endParaRPr>
          </a:p>
        </p:txBody>
      </p:sp>
      <p:sp>
        <p:nvSpPr>
          <p:cNvPr id="16" name="TextBox 15">
            <a:extLst>
              <a:ext uri="{FF2B5EF4-FFF2-40B4-BE49-F238E27FC236}">
                <a16:creationId xmlns:a16="http://schemas.microsoft.com/office/drawing/2014/main" id="{1991206E-E238-D027-D52C-64EAFE973078}"/>
              </a:ext>
            </a:extLst>
          </p:cNvPr>
          <p:cNvSpPr txBox="1"/>
          <p:nvPr/>
        </p:nvSpPr>
        <p:spPr>
          <a:xfrm>
            <a:off x="6362699" y="6326456"/>
            <a:ext cx="6200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We achieved 98% accuracy!</a:t>
            </a:r>
            <a:endParaRPr lang="en-US" dirty="0"/>
          </a:p>
        </p:txBody>
      </p:sp>
    </p:spTree>
    <p:extLst>
      <p:ext uri="{BB962C8B-B14F-4D97-AF65-F5344CB8AC3E}">
        <p14:creationId xmlns:p14="http://schemas.microsoft.com/office/powerpoint/2010/main" val="3284048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4DD4C0-0F25-92B3-54B5-268489A702F6}"/>
              </a:ext>
            </a:extLst>
          </p:cNvPr>
          <p:cNvSpPr/>
          <p:nvPr/>
        </p:nvSpPr>
        <p:spPr>
          <a:xfrm>
            <a:off x="0" y="0"/>
            <a:ext cx="12192000" cy="6858000"/>
          </a:xfrm>
          <a:prstGeom prst="rect">
            <a:avLst/>
          </a:prstGeom>
          <a:solidFill>
            <a:srgbClr val="F753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4CEB079-00EF-2EAA-7320-8346939D9ADE}"/>
              </a:ext>
            </a:extLst>
          </p:cNvPr>
          <p:cNvSpPr>
            <a:spLocks noGrp="1"/>
          </p:cNvSpPr>
          <p:nvPr>
            <p:ph type="title"/>
          </p:nvPr>
        </p:nvSpPr>
        <p:spPr>
          <a:xfrm>
            <a:off x="767715" y="203200"/>
            <a:ext cx="10659110" cy="1325563"/>
          </a:xfrm>
        </p:spPr>
        <p:txBody>
          <a:bodyPr>
            <a:normAutofit/>
          </a:bodyPr>
          <a:lstStyle/>
          <a:p>
            <a:r>
              <a:rPr lang="en-US" dirty="0">
                <a:solidFill>
                  <a:schemeClr val="bg1"/>
                </a:solidFill>
              </a:rPr>
              <a:t>16. Risk of misdiagnosis</a:t>
            </a:r>
          </a:p>
        </p:txBody>
      </p:sp>
      <p:sp>
        <p:nvSpPr>
          <p:cNvPr id="3" name="Content Placeholder 2">
            <a:extLst>
              <a:ext uri="{FF2B5EF4-FFF2-40B4-BE49-F238E27FC236}">
                <a16:creationId xmlns:a16="http://schemas.microsoft.com/office/drawing/2014/main" id="{132ED589-0F7B-DFDD-37CC-E8E6A5D1CD69}"/>
              </a:ext>
            </a:extLst>
          </p:cNvPr>
          <p:cNvSpPr>
            <a:spLocks noGrp="1"/>
          </p:cNvSpPr>
          <p:nvPr>
            <p:ph idx="1"/>
          </p:nvPr>
        </p:nvSpPr>
        <p:spPr>
          <a:xfrm>
            <a:off x="529590" y="1539875"/>
            <a:ext cx="10659110" cy="4579938"/>
          </a:xfrm>
          <a:noFill/>
        </p:spPr>
        <p:txBody>
          <a:bodyPr vert="horz" lIns="91440" tIns="45720" rIns="91440" bIns="45720" rtlCol="0" anchor="t">
            <a:normAutofit/>
          </a:bodyPr>
          <a:lstStyle/>
          <a:p>
            <a:r>
              <a:rPr lang="en-US" dirty="0">
                <a:solidFill>
                  <a:schemeClr val="bg1"/>
                </a:solidFill>
                <a:ea typeface="+mn-lt"/>
                <a:cs typeface="+mn-lt"/>
              </a:rPr>
              <a:t>Nowadays, healthcare informatics is mainly focusing on the classification of breast cancer images, due to the lethal nature of this cancer. There are chances of </a:t>
            </a:r>
            <a:r>
              <a:rPr lang="en-US" b="1" dirty="0">
                <a:solidFill>
                  <a:schemeClr val="bg1"/>
                </a:solidFill>
                <a:ea typeface="+mn-lt"/>
                <a:cs typeface="+mn-lt"/>
              </a:rPr>
              <a:t>inter- and intra-observer variability</a:t>
            </a:r>
            <a:r>
              <a:rPr lang="en-US" dirty="0">
                <a:solidFill>
                  <a:schemeClr val="bg1"/>
                </a:solidFill>
                <a:ea typeface="+mn-lt"/>
                <a:cs typeface="+mn-lt"/>
              </a:rPr>
              <a:t> that may lead to </a:t>
            </a:r>
            <a:r>
              <a:rPr lang="en-US" b="1" dirty="0">
                <a:solidFill>
                  <a:schemeClr val="bg1"/>
                </a:solidFill>
                <a:ea typeface="+mn-lt"/>
                <a:cs typeface="+mn-lt"/>
              </a:rPr>
              <a:t>misdiagnosis </a:t>
            </a:r>
            <a:r>
              <a:rPr lang="en-US" dirty="0">
                <a:solidFill>
                  <a:schemeClr val="bg1"/>
                </a:solidFill>
                <a:ea typeface="+mn-lt"/>
                <a:cs typeface="+mn-lt"/>
              </a:rPr>
              <a:t>in the detection of cancer </a:t>
            </a:r>
            <a:r>
              <a:rPr lang="en-US" baseline="30000" dirty="0">
                <a:solidFill>
                  <a:schemeClr val="bg1"/>
                </a:solidFill>
                <a:ea typeface="+mn-lt"/>
                <a:cs typeface="+mn-lt"/>
              </a:rPr>
              <a:t>[26]</a:t>
            </a:r>
            <a:r>
              <a:rPr lang="en-US" dirty="0">
                <a:solidFill>
                  <a:schemeClr val="bg1"/>
                </a:solidFill>
                <a:ea typeface="+mn-lt"/>
                <a:cs typeface="+mn-lt"/>
              </a:rPr>
              <a:t>.</a:t>
            </a:r>
          </a:p>
          <a:p>
            <a:pPr>
              <a:buClr>
                <a:srgbClr val="B1005E"/>
              </a:buClr>
            </a:pPr>
            <a:r>
              <a:rPr lang="en-US" dirty="0">
                <a:solidFill>
                  <a:schemeClr val="bg1"/>
                </a:solidFill>
                <a:ea typeface="+mn-lt"/>
                <a:cs typeface="+mn-lt"/>
              </a:rPr>
              <a:t>When using the SVM, three obstacles can be confronted: how to </a:t>
            </a:r>
            <a:r>
              <a:rPr lang="en-US" b="1" dirty="0">
                <a:solidFill>
                  <a:schemeClr val="bg1"/>
                </a:solidFill>
                <a:ea typeface="+mn-lt"/>
                <a:cs typeface="+mn-lt"/>
              </a:rPr>
              <a:t>choose the kernel function</a:t>
            </a:r>
            <a:r>
              <a:rPr lang="en-US" dirty="0">
                <a:solidFill>
                  <a:schemeClr val="bg1"/>
                </a:solidFill>
                <a:ea typeface="+mn-lt"/>
                <a:cs typeface="+mn-lt"/>
              </a:rPr>
              <a:t> and </a:t>
            </a:r>
            <a:r>
              <a:rPr lang="en-US" b="1" dirty="0">
                <a:solidFill>
                  <a:schemeClr val="bg1"/>
                </a:solidFill>
                <a:ea typeface="+mn-lt"/>
                <a:cs typeface="+mn-lt"/>
              </a:rPr>
              <a:t>optimal input feature subset</a:t>
            </a:r>
            <a:r>
              <a:rPr lang="en-US" dirty="0">
                <a:solidFill>
                  <a:schemeClr val="bg1"/>
                </a:solidFill>
                <a:ea typeface="+mn-lt"/>
                <a:cs typeface="+mn-lt"/>
              </a:rPr>
              <a:t> for SVM, and how to </a:t>
            </a:r>
            <a:r>
              <a:rPr lang="en-US" b="1" dirty="0">
                <a:solidFill>
                  <a:schemeClr val="bg1"/>
                </a:solidFill>
                <a:ea typeface="+mn-lt"/>
                <a:cs typeface="+mn-lt"/>
              </a:rPr>
              <a:t>set the best kernel parameters</a:t>
            </a:r>
            <a:r>
              <a:rPr lang="en-US" dirty="0">
                <a:solidFill>
                  <a:schemeClr val="bg1"/>
                </a:solidFill>
                <a:ea typeface="+mn-lt"/>
                <a:cs typeface="+mn-lt"/>
              </a:rPr>
              <a:t> </a:t>
            </a:r>
            <a:r>
              <a:rPr lang="en-US" baseline="30000" dirty="0">
                <a:solidFill>
                  <a:schemeClr val="bg1"/>
                </a:solidFill>
                <a:ea typeface="+mn-lt"/>
                <a:cs typeface="+mn-lt"/>
              </a:rPr>
              <a:t>[27]</a:t>
            </a:r>
            <a:r>
              <a:rPr lang="en-US" dirty="0">
                <a:solidFill>
                  <a:schemeClr val="bg1"/>
                </a:solidFill>
                <a:ea typeface="+mn-lt"/>
                <a:cs typeface="+mn-lt"/>
              </a:rPr>
              <a:t>. </a:t>
            </a:r>
          </a:p>
          <a:p>
            <a:pPr>
              <a:buClr>
                <a:srgbClr val="B1005E"/>
              </a:buClr>
            </a:pPr>
            <a:r>
              <a:rPr lang="en-US" dirty="0">
                <a:solidFill>
                  <a:schemeClr val="bg1"/>
                </a:solidFill>
                <a:ea typeface="+mn-lt"/>
                <a:cs typeface="+mn-lt"/>
              </a:rPr>
              <a:t>These obstacles are crucial because the </a:t>
            </a:r>
            <a:r>
              <a:rPr lang="en-US" b="1" dirty="0">
                <a:solidFill>
                  <a:schemeClr val="bg1"/>
                </a:solidFill>
                <a:ea typeface="+mn-lt"/>
                <a:cs typeface="+mn-lt"/>
              </a:rPr>
              <a:t>feature subset</a:t>
            </a:r>
            <a:r>
              <a:rPr lang="en-US" dirty="0">
                <a:solidFill>
                  <a:schemeClr val="bg1"/>
                </a:solidFill>
                <a:ea typeface="+mn-lt"/>
                <a:cs typeface="+mn-lt"/>
              </a:rPr>
              <a:t> choice influences the appropriate </a:t>
            </a:r>
            <a:r>
              <a:rPr lang="en-US" b="1" dirty="0">
                <a:solidFill>
                  <a:schemeClr val="bg1"/>
                </a:solidFill>
                <a:ea typeface="+mn-lt"/>
                <a:cs typeface="+mn-lt"/>
              </a:rPr>
              <a:t>kernel parameters</a:t>
            </a:r>
            <a:r>
              <a:rPr lang="en-US" dirty="0">
                <a:solidFill>
                  <a:schemeClr val="bg1"/>
                </a:solidFill>
                <a:ea typeface="+mn-lt"/>
                <a:cs typeface="+mn-lt"/>
              </a:rPr>
              <a:t> and </a:t>
            </a:r>
            <a:r>
              <a:rPr lang="en-US" b="1" dirty="0">
                <a:solidFill>
                  <a:schemeClr val="bg1"/>
                </a:solidFill>
                <a:ea typeface="+mn-lt"/>
                <a:cs typeface="+mn-lt"/>
              </a:rPr>
              <a:t>vice versa</a:t>
            </a:r>
            <a:r>
              <a:rPr lang="en-US" dirty="0">
                <a:solidFill>
                  <a:schemeClr val="bg1"/>
                </a:solidFill>
                <a:ea typeface="+mn-lt"/>
                <a:cs typeface="+mn-lt"/>
              </a:rPr>
              <a:t> </a:t>
            </a:r>
            <a:r>
              <a:rPr lang="en-US" baseline="30000" dirty="0">
                <a:solidFill>
                  <a:schemeClr val="bg1"/>
                </a:solidFill>
                <a:ea typeface="+mn-lt"/>
                <a:cs typeface="+mn-lt"/>
              </a:rPr>
              <a:t>[27]</a:t>
            </a:r>
            <a:r>
              <a:rPr lang="en-US" dirty="0">
                <a:solidFill>
                  <a:schemeClr val="bg1"/>
                </a:solidFill>
                <a:ea typeface="+mn-lt"/>
                <a:cs typeface="+mn-lt"/>
              </a:rPr>
              <a:t>.</a:t>
            </a:r>
          </a:p>
          <a:p>
            <a:pPr>
              <a:buClr>
                <a:srgbClr val="B1005E"/>
              </a:buClr>
            </a:pPr>
            <a:r>
              <a:rPr lang="en-US" b="1" dirty="0">
                <a:solidFill>
                  <a:schemeClr val="bg1"/>
                </a:solidFill>
                <a:ea typeface="+mn-lt"/>
                <a:cs typeface="+mn-lt"/>
              </a:rPr>
              <a:t>Feature selection</a:t>
            </a:r>
            <a:r>
              <a:rPr lang="en-US" dirty="0">
                <a:solidFill>
                  <a:schemeClr val="bg1"/>
                </a:solidFill>
                <a:ea typeface="+mn-lt"/>
                <a:cs typeface="+mn-lt"/>
              </a:rPr>
              <a:t> is an </a:t>
            </a:r>
            <a:r>
              <a:rPr lang="en-US" b="1" dirty="0">
                <a:solidFill>
                  <a:schemeClr val="bg1"/>
                </a:solidFill>
                <a:ea typeface="+mn-lt"/>
                <a:cs typeface="+mn-lt"/>
              </a:rPr>
              <a:t>important </a:t>
            </a:r>
            <a:r>
              <a:rPr lang="en-US" dirty="0">
                <a:solidFill>
                  <a:schemeClr val="bg1"/>
                </a:solidFill>
                <a:ea typeface="+mn-lt"/>
                <a:cs typeface="+mn-lt"/>
              </a:rPr>
              <a:t>issue in building classification systems </a:t>
            </a:r>
            <a:r>
              <a:rPr lang="en-US" baseline="30000" dirty="0">
                <a:solidFill>
                  <a:schemeClr val="bg1"/>
                </a:solidFill>
                <a:ea typeface="+mn-lt"/>
                <a:cs typeface="+mn-lt"/>
              </a:rPr>
              <a:t>[27]</a:t>
            </a:r>
            <a:r>
              <a:rPr lang="en-US" dirty="0">
                <a:solidFill>
                  <a:schemeClr val="bg1"/>
                </a:solidFill>
                <a:ea typeface="+mn-lt"/>
                <a:cs typeface="+mn-lt"/>
              </a:rPr>
              <a:t>. </a:t>
            </a:r>
          </a:p>
          <a:p>
            <a:pPr>
              <a:buClr>
                <a:srgbClr val="B1005E"/>
              </a:buClr>
            </a:pPr>
            <a:r>
              <a:rPr lang="en-US" dirty="0">
                <a:solidFill>
                  <a:schemeClr val="bg1"/>
                </a:solidFill>
                <a:ea typeface="+mn-lt"/>
                <a:cs typeface="+mn-lt"/>
              </a:rPr>
              <a:t>It is advantageous to </a:t>
            </a:r>
            <a:r>
              <a:rPr lang="en-US" b="1" dirty="0">
                <a:solidFill>
                  <a:schemeClr val="bg1"/>
                </a:solidFill>
                <a:ea typeface="+mn-lt"/>
                <a:cs typeface="+mn-lt"/>
              </a:rPr>
              <a:t>limit the number of input features</a:t>
            </a:r>
            <a:r>
              <a:rPr lang="en-US" dirty="0">
                <a:solidFill>
                  <a:schemeClr val="bg1"/>
                </a:solidFill>
                <a:ea typeface="+mn-lt"/>
                <a:cs typeface="+mn-lt"/>
              </a:rPr>
              <a:t> in a classifier to in order to have a good predictive and less computationally intensive model </a:t>
            </a:r>
            <a:r>
              <a:rPr lang="en-US" baseline="30000" dirty="0">
                <a:solidFill>
                  <a:schemeClr val="bg1"/>
                </a:solidFill>
                <a:ea typeface="+mn-lt"/>
                <a:cs typeface="+mn-lt"/>
              </a:rPr>
              <a:t>[27]</a:t>
            </a:r>
            <a:r>
              <a:rPr lang="en-US" dirty="0">
                <a:solidFill>
                  <a:schemeClr val="bg1"/>
                </a:solidFill>
                <a:ea typeface="+mn-lt"/>
                <a:cs typeface="+mn-lt"/>
              </a:rPr>
              <a:t>. </a:t>
            </a:r>
          </a:p>
          <a:p>
            <a:pPr>
              <a:buClr>
                <a:srgbClr val="B1005E"/>
              </a:buClr>
            </a:pPr>
            <a:r>
              <a:rPr lang="en-US" dirty="0">
                <a:solidFill>
                  <a:schemeClr val="bg1"/>
                </a:solidFill>
                <a:ea typeface="+mn-lt"/>
                <a:cs typeface="+mn-lt"/>
              </a:rPr>
              <a:t>Building a model that can handle the three obstacles at the same time is a very important issue and needs further research and work in the future </a:t>
            </a:r>
            <a:r>
              <a:rPr lang="en-US" baseline="30000" dirty="0">
                <a:solidFill>
                  <a:schemeClr val="bg1"/>
                </a:solidFill>
                <a:ea typeface="+mn-lt"/>
                <a:cs typeface="+mn-lt"/>
              </a:rPr>
              <a:t>[27]</a:t>
            </a:r>
            <a:r>
              <a:rPr lang="en-US" dirty="0">
                <a:solidFill>
                  <a:schemeClr val="bg1"/>
                </a:solidFill>
                <a:ea typeface="+mn-lt"/>
                <a:cs typeface="+mn-lt"/>
              </a:rPr>
              <a:t>.</a:t>
            </a:r>
            <a:endParaRPr lang="en-US" dirty="0">
              <a:solidFill>
                <a:schemeClr val="bg1"/>
              </a:solidFill>
            </a:endParaRPr>
          </a:p>
        </p:txBody>
      </p:sp>
    </p:spTree>
    <p:extLst>
      <p:ext uri="{BB962C8B-B14F-4D97-AF65-F5344CB8AC3E}">
        <p14:creationId xmlns:p14="http://schemas.microsoft.com/office/powerpoint/2010/main" val="3028339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4" descr="Background pattern&#10;&#10;Description automatically generated">
            <a:extLst>
              <a:ext uri="{FF2B5EF4-FFF2-40B4-BE49-F238E27FC236}">
                <a16:creationId xmlns:a16="http://schemas.microsoft.com/office/drawing/2014/main" id="{CA4668F4-5AF5-9068-1A77-CB2D6A4B3726}"/>
              </a:ext>
            </a:extLst>
          </p:cNvPr>
          <p:cNvPicPr>
            <a:picLocks noChangeAspect="1"/>
          </p:cNvPicPr>
          <p:nvPr/>
        </p:nvPicPr>
        <p:blipFill rotWithShape="1">
          <a:blip r:embed="rId2">
            <a:alphaModFix amt="35000"/>
          </a:blip>
          <a:srcRect l="11768" r="13140"/>
          <a:stretch/>
        </p:blipFill>
        <p:spPr>
          <a:xfrm>
            <a:off x="1525" y="10"/>
            <a:ext cx="12188951" cy="685799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grpSp>
        <p:nvGrpSpPr>
          <p:cNvPr id="47" name="decorative circles">
            <a:extLst>
              <a:ext uri="{FF2B5EF4-FFF2-40B4-BE49-F238E27FC236}">
                <a16:creationId xmlns:a16="http://schemas.microsoft.com/office/drawing/2014/main" id="{C1F869AB-954B-4EAB-8260-60AE9C8D0C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48" name="Oval 4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F0C14E3-3AAA-4BA8-93F9-856D0296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ECE6F6B-297F-4766-8C04-0960E9960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4AE5C63-0522-4DDF-B67A-5DA271883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4F95A54-2855-4B65-82E3-A9D306CBA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64F2D59-D40C-482F-BF5E-7FA622D97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DCE1484-E528-418A-9339-8410B8F71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471ADFB-A135-4594-B9A3-481A91AE2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DE8911B-F0AC-C650-AC10-C2F07B851C51}"/>
              </a:ext>
            </a:extLst>
          </p:cNvPr>
          <p:cNvSpPr>
            <a:spLocks noGrp="1"/>
          </p:cNvSpPr>
          <p:nvPr>
            <p:ph type="title"/>
          </p:nvPr>
        </p:nvSpPr>
        <p:spPr>
          <a:xfrm>
            <a:off x="208998" y="117431"/>
            <a:ext cx="5782804" cy="869613"/>
          </a:xfrm>
        </p:spPr>
        <p:txBody>
          <a:bodyPr anchor="b">
            <a:normAutofit fontScale="90000"/>
          </a:bodyPr>
          <a:lstStyle/>
          <a:p>
            <a:pPr algn="ctr"/>
            <a:r>
              <a:rPr lang="en-US" sz="4400" dirty="0">
                <a:solidFill>
                  <a:schemeClr val="tx1"/>
                </a:solidFill>
                <a:ea typeface="+mj-lt"/>
                <a:cs typeface="+mj-lt"/>
              </a:rPr>
              <a:t>1. What is Breast Cancer?</a:t>
            </a:r>
          </a:p>
        </p:txBody>
      </p:sp>
      <p:pic>
        <p:nvPicPr>
          <p:cNvPr id="6" name="Picture 6" descr="Diagram&#10;&#10;Description automatically generated">
            <a:extLst>
              <a:ext uri="{FF2B5EF4-FFF2-40B4-BE49-F238E27FC236}">
                <a16:creationId xmlns:a16="http://schemas.microsoft.com/office/drawing/2014/main" id="{4AF9B12B-2404-36B2-D234-EAC57FE824A9}"/>
              </a:ext>
            </a:extLst>
          </p:cNvPr>
          <p:cNvPicPr>
            <a:picLocks noChangeAspect="1"/>
          </p:cNvPicPr>
          <p:nvPr/>
        </p:nvPicPr>
        <p:blipFill>
          <a:blip r:embed="rId3"/>
          <a:stretch>
            <a:fillRect/>
          </a:stretch>
        </p:blipFill>
        <p:spPr>
          <a:xfrm>
            <a:off x="8010525" y="391886"/>
            <a:ext cx="4181475" cy="4457700"/>
          </a:xfrm>
          <a:prstGeom prst="rect">
            <a:avLst/>
          </a:prstGeom>
        </p:spPr>
      </p:pic>
      <p:sp>
        <p:nvSpPr>
          <p:cNvPr id="3" name="Content Placeholder 2">
            <a:extLst>
              <a:ext uri="{FF2B5EF4-FFF2-40B4-BE49-F238E27FC236}">
                <a16:creationId xmlns:a16="http://schemas.microsoft.com/office/drawing/2014/main" id="{D16F7026-7026-0138-9630-D3D7C257A86C}"/>
              </a:ext>
            </a:extLst>
          </p:cNvPr>
          <p:cNvSpPr>
            <a:spLocks noGrp="1"/>
          </p:cNvSpPr>
          <p:nvPr>
            <p:ph idx="1"/>
          </p:nvPr>
        </p:nvSpPr>
        <p:spPr>
          <a:xfrm>
            <a:off x="209612" y="1121405"/>
            <a:ext cx="7705777" cy="5822793"/>
          </a:xfrm>
        </p:spPr>
        <p:txBody>
          <a:bodyPr vert="horz" lIns="91440" tIns="45720" rIns="91440" bIns="45720" rtlCol="0" anchor="t">
            <a:noAutofit/>
          </a:bodyPr>
          <a:lstStyle/>
          <a:p>
            <a:r>
              <a:rPr lang="en-US" dirty="0">
                <a:solidFill>
                  <a:schemeClr val="tx1"/>
                </a:solidFill>
                <a:ea typeface="+mn-lt"/>
                <a:cs typeface="+mn-lt"/>
              </a:rPr>
              <a:t>Cancer begins with uncontrolled division of one cell, which results in a visible mass named tumor </a:t>
            </a:r>
            <a:r>
              <a:rPr lang="en-US" baseline="30000" dirty="0">
                <a:solidFill>
                  <a:schemeClr val="tx1"/>
                </a:solidFill>
                <a:ea typeface="+mn-lt"/>
                <a:cs typeface="+mn-lt"/>
              </a:rPr>
              <a:t>[2]</a:t>
            </a:r>
            <a:r>
              <a:rPr lang="en-US" dirty="0">
                <a:solidFill>
                  <a:schemeClr val="tx1"/>
                </a:solidFill>
                <a:ea typeface="+mn-lt"/>
                <a:cs typeface="+mn-lt"/>
              </a:rPr>
              <a:t>.</a:t>
            </a:r>
            <a:endParaRPr lang="en-US" dirty="0">
              <a:solidFill>
                <a:schemeClr val="tx1"/>
              </a:solidFill>
              <a:cs typeface="Calibri"/>
            </a:endParaRPr>
          </a:p>
          <a:p>
            <a:pPr>
              <a:buClr>
                <a:srgbClr val="B1005E"/>
              </a:buClr>
            </a:pPr>
            <a:r>
              <a:rPr lang="en-US" dirty="0">
                <a:solidFill>
                  <a:schemeClr val="tx1"/>
                </a:solidFill>
                <a:ea typeface="+mn-lt"/>
                <a:cs typeface="+mn-lt"/>
              </a:rPr>
              <a:t>Tumor can be benign or malignant </a:t>
            </a:r>
            <a:r>
              <a:rPr lang="en-US" baseline="30000" dirty="0">
                <a:solidFill>
                  <a:srgbClr val="420023"/>
                </a:solidFill>
                <a:ea typeface="+mn-lt"/>
                <a:cs typeface="+mn-lt"/>
              </a:rPr>
              <a:t>[</a:t>
            </a:r>
            <a:r>
              <a:rPr lang="en-US" baseline="30000" dirty="0">
                <a:ea typeface="+mn-lt"/>
                <a:cs typeface="+mn-lt"/>
              </a:rPr>
              <a:t>2]</a:t>
            </a:r>
            <a:r>
              <a:rPr lang="en-US" dirty="0">
                <a:solidFill>
                  <a:schemeClr val="tx1"/>
                </a:solidFill>
                <a:ea typeface="+mn-lt"/>
                <a:cs typeface="+mn-lt"/>
              </a:rPr>
              <a:t>.</a:t>
            </a:r>
          </a:p>
          <a:p>
            <a:pPr>
              <a:buClr>
                <a:srgbClr val="B1005E"/>
              </a:buClr>
            </a:pPr>
            <a:r>
              <a:rPr lang="en-US" dirty="0">
                <a:solidFill>
                  <a:schemeClr val="tx1"/>
                </a:solidFill>
                <a:ea typeface="+mn-lt"/>
                <a:cs typeface="+mn-lt"/>
              </a:rPr>
              <a:t>Malignant tumor grows rapidly and invades its surrounding tissues causing their damage </a:t>
            </a:r>
            <a:r>
              <a:rPr lang="en-US" baseline="30000" dirty="0">
                <a:solidFill>
                  <a:srgbClr val="420023"/>
                </a:solidFill>
                <a:ea typeface="+mn-lt"/>
                <a:cs typeface="+mn-lt"/>
              </a:rPr>
              <a:t>[</a:t>
            </a:r>
            <a:r>
              <a:rPr lang="en-US" baseline="30000" dirty="0">
                <a:ea typeface="+mn-lt"/>
                <a:cs typeface="+mn-lt"/>
              </a:rPr>
              <a:t>2]</a:t>
            </a:r>
            <a:r>
              <a:rPr lang="en-US" dirty="0">
                <a:solidFill>
                  <a:schemeClr val="tx1"/>
                </a:solidFill>
                <a:ea typeface="+mn-lt"/>
                <a:cs typeface="+mn-lt"/>
              </a:rPr>
              <a:t>.</a:t>
            </a:r>
          </a:p>
          <a:p>
            <a:pPr>
              <a:buClr>
                <a:srgbClr val="B1005E"/>
              </a:buClr>
            </a:pPr>
            <a:r>
              <a:rPr lang="en-US" dirty="0">
                <a:solidFill>
                  <a:schemeClr val="tx1"/>
                </a:solidFill>
                <a:ea typeface="+mn-lt"/>
                <a:cs typeface="+mn-lt"/>
              </a:rPr>
              <a:t>Breast cancer is a malignant tissue beginning to grow in the breast </a:t>
            </a:r>
            <a:r>
              <a:rPr lang="en-US" baseline="30000" dirty="0">
                <a:solidFill>
                  <a:srgbClr val="420023"/>
                </a:solidFill>
                <a:ea typeface="+mn-lt"/>
                <a:cs typeface="+mn-lt"/>
              </a:rPr>
              <a:t>[</a:t>
            </a:r>
            <a:r>
              <a:rPr lang="en-US" baseline="30000" dirty="0">
                <a:ea typeface="+mn-lt"/>
                <a:cs typeface="+mn-lt"/>
              </a:rPr>
              <a:t>2]</a:t>
            </a:r>
            <a:r>
              <a:rPr lang="en-US" dirty="0">
                <a:solidFill>
                  <a:schemeClr val="tx1"/>
                </a:solidFill>
                <a:ea typeface="+mn-lt"/>
                <a:cs typeface="+mn-lt"/>
              </a:rPr>
              <a:t>.</a:t>
            </a:r>
          </a:p>
          <a:p>
            <a:pPr>
              <a:buClr>
                <a:srgbClr val="B1005E"/>
              </a:buClr>
            </a:pPr>
            <a:r>
              <a:rPr lang="en-US" dirty="0">
                <a:ea typeface="+mn-lt"/>
                <a:cs typeface="+mn-lt"/>
              </a:rPr>
              <a:t>There are over 200 different types of cancer that can cause many different signs and symptoms </a:t>
            </a:r>
            <a:r>
              <a:rPr lang="en-US" baseline="30000" dirty="0">
                <a:ea typeface="+mn-lt"/>
                <a:cs typeface="+mn-lt"/>
              </a:rPr>
              <a:t>[21]</a:t>
            </a:r>
            <a:r>
              <a:rPr lang="en-US" dirty="0">
                <a:solidFill>
                  <a:schemeClr val="tx1"/>
                </a:solidFill>
                <a:ea typeface="+mn-lt"/>
                <a:cs typeface="+mn-lt"/>
              </a:rPr>
              <a:t>.</a:t>
            </a:r>
          </a:p>
          <a:p>
            <a:pPr>
              <a:buClr>
                <a:srgbClr val="B1005E"/>
              </a:buClr>
            </a:pPr>
            <a:r>
              <a:rPr lang="en-US" dirty="0">
                <a:ea typeface="+mn-lt"/>
                <a:cs typeface="+mn-lt"/>
              </a:rPr>
              <a:t>Sometimes symptoms affect specific areas of the body. But signs can also be more general, and include weight loss, tiredness (fatigue) or unexplained pain </a:t>
            </a:r>
            <a:r>
              <a:rPr lang="en-US" baseline="30000" dirty="0">
                <a:ea typeface="+mn-lt"/>
                <a:cs typeface="+mn-lt"/>
              </a:rPr>
              <a:t>[21]</a:t>
            </a:r>
            <a:r>
              <a:rPr lang="en-US" dirty="0">
                <a:ea typeface="+mn-lt"/>
                <a:cs typeface="+mn-lt"/>
              </a:rPr>
              <a:t>. </a:t>
            </a:r>
            <a:endParaRPr lang="en-US" dirty="0">
              <a:solidFill>
                <a:schemeClr val="tx1"/>
              </a:solidFill>
              <a:ea typeface="+mn-lt"/>
              <a:cs typeface="+mn-lt"/>
            </a:endParaRPr>
          </a:p>
          <a:p>
            <a:pPr>
              <a:buClr>
                <a:srgbClr val="B1005E"/>
              </a:buClr>
            </a:pPr>
            <a:r>
              <a:rPr lang="en-US" dirty="0">
                <a:solidFill>
                  <a:schemeClr val="tx1"/>
                </a:solidFill>
                <a:ea typeface="+mn-lt"/>
                <a:cs typeface="+mn-lt"/>
              </a:rPr>
              <a:t>The symptoms of breast cancer include breast mass, change in shape and dimension of breast, differences in the color of breast skin, breast aches and gene changes </a:t>
            </a:r>
            <a:r>
              <a:rPr lang="en-US" dirty="0" err="1">
                <a:solidFill>
                  <a:schemeClr val="tx1"/>
                </a:solidFill>
                <a:ea typeface="+mn-lt"/>
                <a:cs typeface="+mn-lt"/>
              </a:rPr>
              <a:t>etc</a:t>
            </a:r>
            <a:r>
              <a:rPr lang="en-US" dirty="0">
                <a:solidFill>
                  <a:schemeClr val="tx1"/>
                </a:solidFill>
                <a:ea typeface="+mn-lt"/>
                <a:cs typeface="+mn-lt"/>
              </a:rPr>
              <a:t> </a:t>
            </a:r>
            <a:r>
              <a:rPr lang="en-US" baseline="30000" dirty="0">
                <a:solidFill>
                  <a:srgbClr val="420023"/>
                </a:solidFill>
                <a:ea typeface="+mn-lt"/>
                <a:cs typeface="+mn-lt"/>
              </a:rPr>
              <a:t>[</a:t>
            </a:r>
            <a:r>
              <a:rPr lang="en-US" baseline="30000" dirty="0">
                <a:ea typeface="+mn-lt"/>
                <a:cs typeface="+mn-lt"/>
              </a:rPr>
              <a:t>2]</a:t>
            </a:r>
            <a:r>
              <a:rPr lang="en-US" dirty="0">
                <a:solidFill>
                  <a:schemeClr val="tx1"/>
                </a:solidFill>
                <a:ea typeface="+mn-lt"/>
                <a:cs typeface="+mn-lt"/>
              </a:rPr>
              <a:t>.</a:t>
            </a:r>
          </a:p>
        </p:txBody>
      </p:sp>
      <p:pic>
        <p:nvPicPr>
          <p:cNvPr id="5" name="Picture 5" descr="Diagram&#10;&#10;Description automatically generated">
            <a:extLst>
              <a:ext uri="{FF2B5EF4-FFF2-40B4-BE49-F238E27FC236}">
                <a16:creationId xmlns:a16="http://schemas.microsoft.com/office/drawing/2014/main" id="{A768C3B1-A663-26C4-68ED-E738A6DE5536}"/>
              </a:ext>
            </a:extLst>
          </p:cNvPr>
          <p:cNvPicPr>
            <a:picLocks noChangeAspect="1"/>
          </p:cNvPicPr>
          <p:nvPr/>
        </p:nvPicPr>
        <p:blipFill>
          <a:blip r:embed="rId4"/>
          <a:stretch>
            <a:fillRect/>
          </a:stretch>
        </p:blipFill>
        <p:spPr>
          <a:xfrm>
            <a:off x="9398732" y="5037383"/>
            <a:ext cx="2743200" cy="1475397"/>
          </a:xfrm>
          <a:prstGeom prst="ellipse">
            <a:avLst/>
          </a:prstGeom>
          <a:ln>
            <a:noFill/>
          </a:ln>
          <a:effectLst>
            <a:softEdge rad="112500"/>
          </a:effectLst>
        </p:spPr>
      </p:pic>
    </p:spTree>
    <p:extLst>
      <p:ext uri="{BB962C8B-B14F-4D97-AF65-F5344CB8AC3E}">
        <p14:creationId xmlns:p14="http://schemas.microsoft.com/office/powerpoint/2010/main" val="2386541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F9CD4-1049-BCDE-043A-4EA08FF65072}"/>
              </a:ext>
            </a:extLst>
          </p:cNvPr>
          <p:cNvSpPr>
            <a:spLocks noGrp="1"/>
          </p:cNvSpPr>
          <p:nvPr>
            <p:ph type="title"/>
          </p:nvPr>
        </p:nvSpPr>
        <p:spPr/>
        <p:txBody>
          <a:bodyPr/>
          <a:lstStyle/>
          <a:p>
            <a:r>
              <a:rPr lang="en-US" dirty="0"/>
              <a:t>17. Summary</a:t>
            </a:r>
          </a:p>
        </p:txBody>
      </p:sp>
      <p:sp>
        <p:nvSpPr>
          <p:cNvPr id="3" name="Content Placeholder 2">
            <a:extLst>
              <a:ext uri="{FF2B5EF4-FFF2-40B4-BE49-F238E27FC236}">
                <a16:creationId xmlns:a16="http://schemas.microsoft.com/office/drawing/2014/main" id="{62736B85-5E66-A632-165B-C2F27B10DD78}"/>
              </a:ext>
            </a:extLst>
          </p:cNvPr>
          <p:cNvSpPr>
            <a:spLocks noGrp="1"/>
          </p:cNvSpPr>
          <p:nvPr>
            <p:ph idx="1"/>
          </p:nvPr>
        </p:nvSpPr>
        <p:spPr>
          <a:xfrm>
            <a:off x="777240" y="1558925"/>
            <a:ext cx="10659110" cy="4618038"/>
          </a:xfrm>
        </p:spPr>
        <p:txBody>
          <a:bodyPr vert="horz" lIns="91440" tIns="45720" rIns="91440" bIns="45720" rtlCol="0" anchor="t">
            <a:normAutofit/>
          </a:bodyPr>
          <a:lstStyle/>
          <a:p>
            <a:r>
              <a:rPr lang="en-US" dirty="0">
                <a:cs typeface="Calibri"/>
              </a:rPr>
              <a:t>Breast cancer is one of the most common cancers in the world.</a:t>
            </a:r>
          </a:p>
          <a:p>
            <a:pPr>
              <a:buClr>
                <a:srgbClr val="B1005E"/>
              </a:buClr>
            </a:pPr>
            <a:r>
              <a:rPr lang="en-US" dirty="0">
                <a:cs typeface="Calibri"/>
              </a:rPr>
              <a:t>Early detection will increase the chances of survival.</a:t>
            </a:r>
          </a:p>
          <a:p>
            <a:pPr>
              <a:buClr>
                <a:srgbClr val="B1005E"/>
              </a:buClr>
            </a:pPr>
            <a:r>
              <a:rPr lang="en-US" dirty="0">
                <a:cs typeface="Calibri"/>
              </a:rPr>
              <a:t>The traditional way of diagnosing the breast cancer involves a lot of pain and money for the patient, instead we can use computer aided diagnosis along with the traditional ways to increase the accuracy of diagnosis and elimination of human error.</a:t>
            </a:r>
          </a:p>
          <a:p>
            <a:pPr>
              <a:buClr>
                <a:srgbClr val="B1005E"/>
              </a:buClr>
            </a:pPr>
            <a:r>
              <a:rPr lang="en-US" dirty="0">
                <a:cs typeface="Calibri"/>
              </a:rPr>
              <a:t>Machine learning can be used in computer aided diagnosis techniques to increase the accuracy.</a:t>
            </a:r>
          </a:p>
          <a:p>
            <a:pPr>
              <a:buClr>
                <a:srgbClr val="B1005E"/>
              </a:buClr>
            </a:pPr>
            <a:r>
              <a:rPr lang="en-US" dirty="0">
                <a:cs typeface="Calibri"/>
              </a:rPr>
              <a:t>There are a lot of ML techniques which have been experimented in the past for diagnosis, out of these SVM comes out as one of the consistent ML technique for breast cancer classification.</a:t>
            </a:r>
          </a:p>
          <a:p>
            <a:pPr>
              <a:buClr>
                <a:srgbClr val="B1005E"/>
              </a:buClr>
            </a:pPr>
            <a:r>
              <a:rPr lang="en-US" dirty="0">
                <a:cs typeface="Calibri"/>
              </a:rPr>
              <a:t>Though SVM gives high accuracy, there are certain risks of misdiagnosis.</a:t>
            </a:r>
          </a:p>
          <a:p>
            <a:pPr>
              <a:buClr>
                <a:srgbClr val="B1005E"/>
              </a:buClr>
            </a:pPr>
            <a:r>
              <a:rPr lang="en-US" dirty="0">
                <a:cs typeface="Calibri"/>
              </a:rPr>
              <a:t>Hence, SVM should just be used as a tool to assist with diagnosis and should not be used as a standalone way of diagnosis.</a:t>
            </a:r>
          </a:p>
        </p:txBody>
      </p:sp>
    </p:spTree>
    <p:extLst>
      <p:ext uri="{BB962C8B-B14F-4D97-AF65-F5344CB8AC3E}">
        <p14:creationId xmlns:p14="http://schemas.microsoft.com/office/powerpoint/2010/main" val="3105053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E3907-39A1-8A9A-E187-2CA0BD2EA7D2}"/>
              </a:ext>
            </a:extLst>
          </p:cNvPr>
          <p:cNvSpPr>
            <a:spLocks noGrp="1"/>
          </p:cNvSpPr>
          <p:nvPr>
            <p:ph type="title"/>
          </p:nvPr>
        </p:nvSpPr>
        <p:spPr>
          <a:xfrm>
            <a:off x="331351" y="-150039"/>
            <a:ext cx="10659110" cy="1325563"/>
          </a:xfrm>
        </p:spPr>
        <p:txBody>
          <a:bodyPr>
            <a:normAutofit/>
          </a:bodyPr>
          <a:lstStyle/>
          <a:p>
            <a:r>
              <a:rPr lang="en-US" sz="6000" dirty="0"/>
              <a:t>References</a:t>
            </a:r>
          </a:p>
        </p:txBody>
      </p:sp>
      <p:sp>
        <p:nvSpPr>
          <p:cNvPr id="3" name="Content Placeholder 2">
            <a:extLst>
              <a:ext uri="{FF2B5EF4-FFF2-40B4-BE49-F238E27FC236}">
                <a16:creationId xmlns:a16="http://schemas.microsoft.com/office/drawing/2014/main" id="{14A07FE8-C86B-D905-7232-7DA7F12729D3}"/>
              </a:ext>
            </a:extLst>
          </p:cNvPr>
          <p:cNvSpPr>
            <a:spLocks noGrp="1"/>
          </p:cNvSpPr>
          <p:nvPr>
            <p:ph idx="1"/>
          </p:nvPr>
        </p:nvSpPr>
        <p:spPr>
          <a:xfrm>
            <a:off x="331352" y="839755"/>
            <a:ext cx="11630493" cy="5637245"/>
          </a:xfrm>
        </p:spPr>
        <p:txBody>
          <a:bodyPr vert="horz" lIns="91440" tIns="45720" rIns="91440" bIns="45720" rtlCol="0" anchor="t">
            <a:normAutofit fontScale="77500" lnSpcReduction="20000"/>
          </a:bodyPr>
          <a:lstStyle/>
          <a:p>
            <a:pPr marL="457200" indent="-457200" algn="just">
              <a:buAutoNum type="arabicPeriod"/>
            </a:pPr>
            <a:r>
              <a:rPr lang="en-US" sz="900" dirty="0">
                <a:solidFill>
                  <a:schemeClr val="tx2">
                    <a:lumMod val="90000"/>
                    <a:lumOff val="10000"/>
                  </a:schemeClr>
                </a:solidFill>
                <a:ea typeface="+mn-lt"/>
                <a:cs typeface="+mn-lt"/>
              </a:rPr>
              <a:t>Tingting Mu, Asoke K. Nandi, Breast cancer detection from FNA using SVM with different parameter tuning systems and SOM–RBF classifier, Journal of the Franklin Institute 344 (2007, Published by Elsevier Ltd, pp.285–311.  </a:t>
            </a:r>
            <a:r>
              <a:rPr lang="en-US" sz="900" dirty="0" err="1">
                <a:solidFill>
                  <a:schemeClr val="tx2">
                    <a:lumMod val="90000"/>
                    <a:lumOff val="10000"/>
                  </a:schemeClr>
                </a:solidFill>
                <a:ea typeface="+mn-lt"/>
                <a:cs typeface="+mn-lt"/>
              </a:rPr>
              <a:t>doi</a:t>
            </a:r>
            <a:r>
              <a:rPr lang="en-US" sz="900" dirty="0">
                <a:solidFill>
                  <a:schemeClr val="tx2">
                    <a:lumMod val="90000"/>
                    <a:lumOff val="10000"/>
                  </a:schemeClr>
                </a:solidFill>
                <a:ea typeface="+mn-lt"/>
                <a:cs typeface="+mn-lt"/>
              </a:rPr>
              <a:t>: 10.1016/j.jfranklin.2006.09.005</a:t>
            </a:r>
            <a:endParaRPr lang="en-US" sz="900" dirty="0">
              <a:solidFill>
                <a:schemeClr val="tx2">
                  <a:lumMod val="90000"/>
                  <a:lumOff val="10000"/>
                </a:schemeClr>
              </a:solidFill>
            </a:endParaRPr>
          </a:p>
          <a:p>
            <a:pPr marL="457200" indent="-457200" algn="just">
              <a:buClr>
                <a:srgbClr val="B1005E"/>
              </a:buClr>
              <a:buAutoNum type="arabicPeriod"/>
            </a:pPr>
            <a:r>
              <a:rPr lang="en-US" sz="900" dirty="0">
                <a:solidFill>
                  <a:schemeClr val="tx2">
                    <a:lumMod val="90000"/>
                    <a:lumOff val="10000"/>
                  </a:schemeClr>
                </a:solidFill>
                <a:ea typeface="+mn-lt"/>
                <a:cs typeface="+mn-lt"/>
              </a:rPr>
              <a:t>Alireza </a:t>
            </a:r>
            <a:r>
              <a:rPr lang="en-US" sz="900" dirty="0" err="1">
                <a:solidFill>
                  <a:schemeClr val="tx2">
                    <a:lumMod val="90000"/>
                    <a:lumOff val="10000"/>
                  </a:schemeClr>
                </a:solidFill>
                <a:ea typeface="+mn-lt"/>
                <a:cs typeface="+mn-lt"/>
              </a:rPr>
              <a:t>Osareh</a:t>
            </a:r>
            <a:r>
              <a:rPr lang="en-US" sz="900" dirty="0">
                <a:solidFill>
                  <a:schemeClr val="tx2">
                    <a:lumMod val="90000"/>
                    <a:lumOff val="10000"/>
                  </a:schemeClr>
                </a:solidFill>
                <a:ea typeface="+mn-lt"/>
                <a:cs typeface="+mn-lt"/>
              </a:rPr>
              <a:t>, Bita </a:t>
            </a:r>
            <a:r>
              <a:rPr lang="en-US" sz="900" dirty="0" err="1">
                <a:solidFill>
                  <a:schemeClr val="tx2">
                    <a:lumMod val="90000"/>
                    <a:lumOff val="10000"/>
                  </a:schemeClr>
                </a:solidFill>
                <a:ea typeface="+mn-lt"/>
                <a:cs typeface="+mn-lt"/>
              </a:rPr>
              <a:t>Shadgar</a:t>
            </a:r>
            <a:r>
              <a:rPr lang="en-US" sz="900" dirty="0">
                <a:solidFill>
                  <a:schemeClr val="tx2">
                    <a:lumMod val="90000"/>
                    <a:lumOff val="10000"/>
                  </a:schemeClr>
                </a:solidFill>
                <a:ea typeface="+mn-lt"/>
                <a:cs typeface="+mn-lt"/>
              </a:rPr>
              <a:t>, Machine Learning Techniques to Diagnose Breast Cancer, 5th International Symposium on Health Informatics and Bioinformatics, Ankara, Turkey, 20-22 April 2010, IEEE </a:t>
            </a:r>
            <a:r>
              <a:rPr lang="en-US" sz="900" i="1" dirty="0">
                <a:solidFill>
                  <a:schemeClr val="tx2">
                    <a:lumMod val="90000"/>
                    <a:lumOff val="10000"/>
                  </a:schemeClr>
                </a:solidFill>
                <a:ea typeface="+mn-lt"/>
                <a:cs typeface="+mn-lt"/>
              </a:rPr>
              <a:t>Xplore </a:t>
            </a:r>
            <a:r>
              <a:rPr lang="en-US" sz="900" dirty="0">
                <a:solidFill>
                  <a:schemeClr val="tx2">
                    <a:lumMod val="90000"/>
                    <a:lumOff val="10000"/>
                  </a:schemeClr>
                </a:solidFill>
                <a:ea typeface="+mn-lt"/>
                <a:cs typeface="+mn-lt"/>
              </a:rPr>
              <a:t>Accession Number:</a:t>
            </a:r>
            <a:r>
              <a:rPr lang="en-US" sz="900" b="1" dirty="0">
                <a:solidFill>
                  <a:schemeClr val="tx2">
                    <a:lumMod val="90000"/>
                    <a:lumOff val="10000"/>
                  </a:schemeClr>
                </a:solidFill>
                <a:ea typeface="+mn-lt"/>
                <a:cs typeface="+mn-lt"/>
              </a:rPr>
              <a:t> </a:t>
            </a:r>
            <a:r>
              <a:rPr lang="en-US" sz="900" dirty="0">
                <a:solidFill>
                  <a:schemeClr val="tx2">
                    <a:lumMod val="90000"/>
                    <a:lumOff val="10000"/>
                  </a:schemeClr>
                </a:solidFill>
                <a:ea typeface="+mn-lt"/>
                <a:cs typeface="+mn-lt"/>
              </a:rPr>
              <a:t>11441676.</a:t>
            </a:r>
            <a:r>
              <a:rPr lang="en-US" sz="900" b="1" dirty="0">
                <a:solidFill>
                  <a:schemeClr val="tx2">
                    <a:lumMod val="90000"/>
                    <a:lumOff val="10000"/>
                  </a:schemeClr>
                </a:solidFill>
                <a:ea typeface="+mn-lt"/>
                <a:cs typeface="+mn-lt"/>
              </a:rPr>
              <a:t> </a:t>
            </a:r>
            <a:r>
              <a:rPr lang="en-US" sz="900" dirty="0">
                <a:solidFill>
                  <a:schemeClr val="tx2">
                    <a:lumMod val="90000"/>
                    <a:lumOff val="10000"/>
                  </a:schemeClr>
                </a:solidFill>
                <a:ea typeface="+mn-lt"/>
                <a:cs typeface="+mn-lt"/>
              </a:rPr>
              <a:t> </a:t>
            </a:r>
            <a:r>
              <a:rPr lang="en-US" sz="900" dirty="0" err="1">
                <a:solidFill>
                  <a:schemeClr val="tx2">
                    <a:lumMod val="90000"/>
                    <a:lumOff val="10000"/>
                  </a:schemeClr>
                </a:solidFill>
                <a:ea typeface="+mn-lt"/>
                <a:cs typeface="+mn-lt"/>
              </a:rPr>
              <a:t>doi</a:t>
            </a:r>
            <a:r>
              <a:rPr lang="en-US" sz="900" b="1" dirty="0">
                <a:solidFill>
                  <a:schemeClr val="tx2">
                    <a:lumMod val="90000"/>
                    <a:lumOff val="10000"/>
                  </a:schemeClr>
                </a:solidFill>
                <a:ea typeface="+mn-lt"/>
                <a:cs typeface="+mn-lt"/>
              </a:rPr>
              <a:t>: </a:t>
            </a:r>
            <a:r>
              <a:rPr lang="en-US" sz="900" dirty="0">
                <a:solidFill>
                  <a:schemeClr val="tx2">
                    <a:lumMod val="90000"/>
                    <a:lumOff val="10000"/>
                  </a:schemeClr>
                </a:solidFill>
                <a:ea typeface="+mn-lt"/>
                <a:cs typeface="+mn-lt"/>
              </a:rPr>
              <a:t>10.1109/HIBIT.2010.547889</a:t>
            </a:r>
            <a:endParaRPr lang="en-US" sz="900" dirty="0">
              <a:solidFill>
                <a:schemeClr val="tx2">
                  <a:lumMod val="90000"/>
                  <a:lumOff val="10000"/>
                </a:schemeClr>
              </a:solidFill>
              <a:cs typeface="Calibri"/>
            </a:endParaRPr>
          </a:p>
          <a:p>
            <a:pPr marL="457200" indent="-457200" algn="just">
              <a:buClr>
                <a:srgbClr val="B1005E"/>
              </a:buClr>
              <a:buAutoNum type="arabicPeriod"/>
            </a:pPr>
            <a:r>
              <a:rPr lang="en-US" sz="900" dirty="0">
                <a:solidFill>
                  <a:schemeClr val="tx2">
                    <a:lumMod val="90000"/>
                    <a:lumOff val="10000"/>
                  </a:schemeClr>
                </a:solidFill>
                <a:ea typeface="+mn-lt"/>
                <a:cs typeface="+mn-lt"/>
              </a:rPr>
              <a:t>Basavaraj Hiremath , SC Prasannakumar,  Automated Evaluation of Breast Cancer Detection Using SVM Classifier ,  International Journal of Computer Science Engineering And Information Technology Research (IJCSEITR, ISSN(P): 2249-6831), Vol. 5, Issue 1, Feb 2015, pp. 11-20 </a:t>
            </a:r>
          </a:p>
          <a:p>
            <a:pPr marL="457200" indent="-457200">
              <a:buClr>
                <a:srgbClr val="B1005E"/>
              </a:buClr>
              <a:buAutoNum type="arabicPeriod"/>
            </a:pPr>
            <a:r>
              <a:rPr lang="en-US" sz="900" dirty="0">
                <a:solidFill>
                  <a:schemeClr val="tx2">
                    <a:lumMod val="90000"/>
                    <a:lumOff val="10000"/>
                  </a:schemeClr>
                </a:solidFill>
                <a:ea typeface="+mn-lt"/>
                <a:cs typeface="+mn-lt"/>
                <a:hlinkClick r:id="rId2">
                  <a:extLst>
                    <a:ext uri="{A12FA001-AC4F-418D-AE19-62706E023703}">
                      <ahyp:hlinkClr xmlns:ahyp="http://schemas.microsoft.com/office/drawing/2018/hyperlinkcolor" val="tx"/>
                    </a:ext>
                  </a:extLst>
                </a:hlinkClick>
              </a:rPr>
              <a:t>https://www.breastcancer.org/facts-statistics</a:t>
            </a:r>
          </a:p>
          <a:p>
            <a:pPr marL="457200" indent="-457200">
              <a:buClr>
                <a:srgbClr val="B1005E"/>
              </a:buClr>
              <a:buAutoNum type="arabicPeriod"/>
            </a:pPr>
            <a:r>
              <a:rPr lang="en-US" sz="900" dirty="0">
                <a:solidFill>
                  <a:schemeClr val="tx2">
                    <a:lumMod val="90000"/>
                    <a:lumOff val="10000"/>
                  </a:schemeClr>
                </a:solidFill>
                <a:ea typeface="+mn-lt"/>
                <a:cs typeface="+mn-lt"/>
                <a:hlinkClick r:id="rId3">
                  <a:extLst>
                    <a:ext uri="{A12FA001-AC4F-418D-AE19-62706E023703}">
                      <ahyp:hlinkClr xmlns:ahyp="http://schemas.microsoft.com/office/drawing/2018/hyperlinkcolor" val="tx"/>
                    </a:ext>
                  </a:extLst>
                </a:hlinkClick>
              </a:rPr>
              <a:t>https://towardsdatascience.com/breast-cancer-classification-using-support-vector-machine-svm-a510907d4878</a:t>
            </a:r>
          </a:p>
          <a:p>
            <a:pPr marL="457200" indent="-457200">
              <a:buClr>
                <a:srgbClr val="B1005E"/>
              </a:buClr>
              <a:buAutoNum type="arabicPeriod"/>
            </a:pPr>
            <a:r>
              <a:rPr lang="en-US" sz="900" dirty="0">
                <a:solidFill>
                  <a:schemeClr val="tx2">
                    <a:lumMod val="90000"/>
                    <a:lumOff val="10000"/>
                  </a:schemeClr>
                </a:solidFill>
                <a:ea typeface="+mn-lt"/>
                <a:cs typeface="+mn-lt"/>
                <a:hlinkClick r:id="rId4">
                  <a:extLst>
                    <a:ext uri="{A12FA001-AC4F-418D-AE19-62706E023703}">
                      <ahyp:hlinkClr xmlns:ahyp="http://schemas.microsoft.com/office/drawing/2018/hyperlinkcolor" val="tx"/>
                    </a:ext>
                  </a:extLst>
                </a:hlinkClick>
              </a:rPr>
              <a:t>https://gco.iarc.fr/</a:t>
            </a:r>
            <a:endParaRPr lang="en-US" sz="900" dirty="0">
              <a:solidFill>
                <a:schemeClr val="tx2">
                  <a:lumMod val="90000"/>
                  <a:lumOff val="10000"/>
                </a:schemeClr>
              </a:solidFill>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5">
                  <a:extLst>
                    <a:ext uri="{A12FA001-AC4F-418D-AE19-62706E023703}">
                      <ahyp:hlinkClr xmlns:ahyp="http://schemas.microsoft.com/office/drawing/2018/hyperlinkcolor" val="tx"/>
                    </a:ext>
                  </a:extLst>
                </a:hlinkClick>
              </a:rPr>
              <a:t>https://www.cancer.gov/about-nci/organization/cgh/blog/2017/breast-cancer</a:t>
            </a:r>
            <a:endParaRPr lang="en-US" sz="900" dirty="0">
              <a:solidFill>
                <a:schemeClr val="tx2">
                  <a:lumMod val="90000"/>
                  <a:lumOff val="10000"/>
                </a:schemeClr>
              </a:solidFill>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6">
                  <a:extLst>
                    <a:ext uri="{A12FA001-AC4F-418D-AE19-62706E023703}">
                      <ahyp:hlinkClr xmlns:ahyp="http://schemas.microsoft.com/office/drawing/2018/hyperlinkcolor" val="tx"/>
                    </a:ext>
                  </a:extLst>
                </a:hlinkClick>
              </a:rPr>
              <a:t>https://www.uicc.org/what-we-do/thematic-areas-work/breast-cancer</a:t>
            </a:r>
            <a:endParaRPr lang="en-US" sz="900" dirty="0">
              <a:solidFill>
                <a:schemeClr val="tx2">
                  <a:lumMod val="90000"/>
                  <a:lumOff val="10000"/>
                </a:schemeClr>
              </a:solidFill>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7">
                  <a:extLst>
                    <a:ext uri="{A12FA001-AC4F-418D-AE19-62706E023703}">
                      <ahyp:hlinkClr xmlns:ahyp="http://schemas.microsoft.com/office/drawing/2018/hyperlinkcolor" val="tx"/>
                    </a:ext>
                  </a:extLst>
                </a:hlinkClick>
              </a:rPr>
              <a:t>https://www.komen.org/breast-cancer/facts-statistics/breast-cancer-statistics/</a:t>
            </a:r>
            <a:endParaRPr lang="en-US" sz="900" dirty="0">
              <a:solidFill>
                <a:schemeClr val="tx2">
                  <a:lumMod val="90000"/>
                  <a:lumOff val="10000"/>
                </a:schemeClr>
              </a:solidFill>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8">
                  <a:extLst>
                    <a:ext uri="{A12FA001-AC4F-418D-AE19-62706E023703}">
                      <ahyp:hlinkClr xmlns:ahyp="http://schemas.microsoft.com/office/drawing/2018/hyperlinkcolor" val="tx"/>
                    </a:ext>
                  </a:extLst>
                </a:hlinkClick>
              </a:rPr>
              <a:t>https://www.nationalbreastcancer.org/breast-cancer-facts</a:t>
            </a:r>
            <a:endParaRPr lang="en-US" sz="900" dirty="0">
              <a:solidFill>
                <a:schemeClr val="tx2">
                  <a:lumMod val="90000"/>
                  <a:lumOff val="10000"/>
                </a:schemeClr>
              </a:solidFill>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9">
                  <a:extLst>
                    <a:ext uri="{A12FA001-AC4F-418D-AE19-62706E023703}">
                      <ahyp:hlinkClr xmlns:ahyp="http://schemas.microsoft.com/office/drawing/2018/hyperlinkcolor" val="tx"/>
                    </a:ext>
                  </a:extLst>
                </a:hlinkClick>
              </a:rPr>
              <a:t>https://www.stopbreastcancer.org/information-center/facts-figures/</a:t>
            </a:r>
            <a:endParaRPr lang="en-US" sz="900" dirty="0">
              <a:solidFill>
                <a:schemeClr val="tx2">
                  <a:lumMod val="90000"/>
                  <a:lumOff val="10000"/>
                </a:schemeClr>
              </a:solidFill>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10">
                  <a:extLst>
                    <a:ext uri="{A12FA001-AC4F-418D-AE19-62706E023703}">
                      <ahyp:hlinkClr xmlns:ahyp="http://schemas.microsoft.com/office/drawing/2018/hyperlinkcolor" val="tx"/>
                    </a:ext>
                  </a:extLst>
                </a:hlinkClick>
              </a:rPr>
              <a:t>https://www.healthline.com/health/breast-cancer/breast-cancer-facts</a:t>
            </a:r>
            <a:endParaRPr lang="en-US" sz="900" dirty="0">
              <a:solidFill>
                <a:schemeClr val="tx2">
                  <a:lumMod val="90000"/>
                  <a:lumOff val="10000"/>
                </a:schemeClr>
              </a:solidFill>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11">
                  <a:extLst>
                    <a:ext uri="{A12FA001-AC4F-418D-AE19-62706E023703}">
                      <ahyp:hlinkClr xmlns:ahyp="http://schemas.microsoft.com/office/drawing/2018/hyperlinkcolor" val="tx"/>
                    </a:ext>
                  </a:extLst>
                </a:hlinkClick>
              </a:rPr>
              <a:t>https://twitter.com/who/status/1184122342831742976</a:t>
            </a:r>
          </a:p>
          <a:p>
            <a:pPr marL="457200" indent="-457200">
              <a:buClr>
                <a:srgbClr val="B1005E"/>
              </a:buClr>
              <a:buAutoNum type="arabicPeriod"/>
            </a:pPr>
            <a:r>
              <a:rPr lang="en-US" sz="900" dirty="0">
                <a:solidFill>
                  <a:schemeClr val="tx2">
                    <a:lumMod val="90000"/>
                    <a:lumOff val="10000"/>
                  </a:schemeClr>
                </a:solidFill>
                <a:ea typeface="+mn-lt"/>
                <a:cs typeface="+mn-lt"/>
                <a:hlinkClick r:id="rId12">
                  <a:extLst>
                    <a:ext uri="{A12FA001-AC4F-418D-AE19-62706E023703}">
                      <ahyp:hlinkClr xmlns:ahyp="http://schemas.microsoft.com/office/drawing/2018/hyperlinkcolor" val="tx"/>
                    </a:ext>
                  </a:extLst>
                </a:hlinkClick>
              </a:rPr>
              <a:t>https://www.ncbi.nlm.nih.gov/pmc/articles/PMC6165638/</a:t>
            </a:r>
            <a:endParaRPr lang="en-US" sz="900" dirty="0">
              <a:solidFill>
                <a:schemeClr val="tx2">
                  <a:lumMod val="90000"/>
                  <a:lumOff val="10000"/>
                </a:schemeClr>
              </a:solidFill>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13">
                  <a:extLst>
                    <a:ext uri="{A12FA001-AC4F-418D-AE19-62706E023703}">
                      <ahyp:hlinkClr xmlns:ahyp="http://schemas.microsoft.com/office/drawing/2018/hyperlinkcolor" val="tx"/>
                    </a:ext>
                  </a:extLst>
                </a:hlinkClick>
              </a:rPr>
              <a:t>Breast Cancer Statistics And Resources | BCRF</a:t>
            </a:r>
            <a:endParaRPr lang="en-US" sz="900" dirty="0">
              <a:solidFill>
                <a:schemeClr val="tx2">
                  <a:lumMod val="90000"/>
                  <a:lumOff val="10000"/>
                </a:schemeClr>
              </a:solidFill>
              <a:ea typeface="+mn-lt"/>
              <a:cs typeface="+mn-lt"/>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14">
                  <a:extLst>
                    <a:ext uri="{A12FA001-AC4F-418D-AE19-62706E023703}">
                      <ahyp:hlinkClr xmlns:ahyp="http://schemas.microsoft.com/office/drawing/2018/hyperlinkcolor" val="tx"/>
                    </a:ext>
                  </a:extLst>
                </a:hlinkClick>
              </a:rPr>
              <a:t>Breast Cancer - StatPearls - NCBI Bookshelf (nih.gov)</a:t>
            </a:r>
          </a:p>
          <a:p>
            <a:pPr marL="457200" indent="-457200">
              <a:buClr>
                <a:srgbClr val="B1005E"/>
              </a:buClr>
              <a:buAutoNum type="arabicPeriod"/>
            </a:pPr>
            <a:r>
              <a:rPr lang="en-US" sz="900" dirty="0" err="1">
                <a:solidFill>
                  <a:schemeClr val="tx2">
                    <a:lumMod val="90000"/>
                    <a:lumOff val="10000"/>
                  </a:schemeClr>
                </a:solidFill>
                <a:ea typeface="+mn-lt"/>
                <a:cs typeface="+mn-lt"/>
              </a:rPr>
              <a:t>Y.Ireaneus</a:t>
            </a:r>
            <a:r>
              <a:rPr lang="en-US" sz="900" dirty="0">
                <a:solidFill>
                  <a:schemeClr val="tx2">
                    <a:lumMod val="90000"/>
                    <a:lumOff val="10000"/>
                  </a:schemeClr>
                </a:solidFill>
                <a:ea typeface="+mn-lt"/>
                <a:cs typeface="+mn-lt"/>
              </a:rPr>
              <a:t> Anna Rejani , </a:t>
            </a:r>
            <a:r>
              <a:rPr lang="en-US" sz="900" dirty="0" err="1">
                <a:solidFill>
                  <a:schemeClr val="tx2">
                    <a:lumMod val="90000"/>
                    <a:lumOff val="10000"/>
                  </a:schemeClr>
                </a:solidFill>
                <a:ea typeface="+mn-lt"/>
                <a:cs typeface="+mn-lt"/>
              </a:rPr>
              <a:t>S.Thamarai</a:t>
            </a:r>
            <a:r>
              <a:rPr lang="en-US" sz="900" dirty="0">
                <a:solidFill>
                  <a:schemeClr val="tx2">
                    <a:lumMod val="90000"/>
                    <a:lumOff val="10000"/>
                  </a:schemeClr>
                </a:solidFill>
                <a:ea typeface="+mn-lt"/>
                <a:cs typeface="+mn-lt"/>
              </a:rPr>
              <a:t> Selvi, Early Detection of Breast Cancer Using SVM Classifier Technique, International Journal on Computer Science And Engineering, Vol.1(3), 2009, pp. 127-130 </a:t>
            </a:r>
          </a:p>
          <a:p>
            <a:pPr marL="457200" indent="-457200">
              <a:buClr>
                <a:srgbClr val="B1005E"/>
              </a:buClr>
              <a:buAutoNum type="arabicPeriod"/>
            </a:pPr>
            <a:r>
              <a:rPr lang="en-US" sz="900" dirty="0">
                <a:solidFill>
                  <a:schemeClr val="tx2">
                    <a:lumMod val="90000"/>
                    <a:lumOff val="10000"/>
                  </a:schemeClr>
                </a:solidFill>
                <a:ea typeface="+mn-lt"/>
                <a:cs typeface="+mn-lt"/>
                <a:hlinkClick r:id="rId12">
                  <a:extLst>
                    <a:ext uri="{A12FA001-AC4F-418D-AE19-62706E023703}">
                      <ahyp:hlinkClr xmlns:ahyp="http://schemas.microsoft.com/office/drawing/2018/hyperlinkcolor" val="tx"/>
                    </a:ext>
                  </a:extLst>
                </a:hlinkClick>
              </a:rPr>
              <a:t>https://www.ncbi.nlm.nih.gov/pmc/articles/PMC6165638/</a:t>
            </a:r>
          </a:p>
          <a:p>
            <a:pPr marL="457200" indent="-457200">
              <a:buClr>
                <a:srgbClr val="B1005E"/>
              </a:buClr>
              <a:buAutoNum type="arabicPeriod"/>
            </a:pPr>
            <a:r>
              <a:rPr lang="en-US" sz="900" dirty="0">
                <a:solidFill>
                  <a:schemeClr val="tx2">
                    <a:lumMod val="90000"/>
                    <a:lumOff val="10000"/>
                  </a:schemeClr>
                </a:solidFill>
                <a:ea typeface="+mn-lt"/>
                <a:cs typeface="+mn-lt"/>
                <a:hlinkClick r:id="rId15">
                  <a:extLst>
                    <a:ext uri="{A12FA001-AC4F-418D-AE19-62706E023703}">
                      <ahyp:hlinkClr xmlns:ahyp="http://schemas.microsoft.com/office/drawing/2018/hyperlinkcolor" val="tx"/>
                    </a:ext>
                  </a:extLst>
                </a:hlinkClick>
              </a:rPr>
              <a:t>https://www.sciencedirect.com/science/article/pii/S2667102621000887#:~:text=Based%20on%20the%20results%20of,varied%20between%200.03%20and%200.06</a:t>
            </a:r>
            <a:r>
              <a:rPr lang="en-US" sz="900" dirty="0">
                <a:solidFill>
                  <a:schemeClr val="tx2">
                    <a:lumMod val="90000"/>
                    <a:lumOff val="10000"/>
                  </a:schemeClr>
                </a:solidFill>
                <a:ea typeface="+mn-lt"/>
                <a:cs typeface="+mn-lt"/>
              </a:rPr>
              <a:t>.</a:t>
            </a:r>
            <a:endParaRPr lang="en-US" sz="900" dirty="0">
              <a:solidFill>
                <a:schemeClr val="tx2">
                  <a:lumMod val="90000"/>
                  <a:lumOff val="10000"/>
                </a:schemeClr>
              </a:solidFill>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16">
                  <a:extLst>
                    <a:ext uri="{A12FA001-AC4F-418D-AE19-62706E023703}">
                      <ahyp:hlinkClr xmlns:ahyp="http://schemas.microsoft.com/office/drawing/2018/hyperlinkcolor" val="tx"/>
                    </a:ext>
                  </a:extLst>
                </a:hlinkClick>
              </a:rPr>
              <a:t>https://towardsdatascience.com/support-vector-machine-introduction-to-machine-learning-algorithms-934a444fca47</a:t>
            </a:r>
            <a:endParaRPr lang="en-US" sz="900" dirty="0">
              <a:solidFill>
                <a:schemeClr val="tx2">
                  <a:lumMod val="90000"/>
                  <a:lumOff val="10000"/>
                </a:schemeClr>
              </a:solidFill>
              <a:ea typeface="Calibri"/>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17">
                  <a:extLst>
                    <a:ext uri="{A12FA001-AC4F-418D-AE19-62706E023703}">
                      <ahyp:hlinkClr xmlns:ahyp="http://schemas.microsoft.com/office/drawing/2018/hyperlinkcolor" val="tx"/>
                    </a:ext>
                  </a:extLst>
                </a:hlinkClick>
              </a:rPr>
              <a:t>https://www.cancerresearchuk.org/about-cancer/cancer-symptoms</a:t>
            </a:r>
            <a:endParaRPr lang="en-US" sz="900" dirty="0">
              <a:solidFill>
                <a:schemeClr val="tx2">
                  <a:lumMod val="90000"/>
                  <a:lumOff val="10000"/>
                </a:schemeClr>
              </a:solidFill>
              <a:ea typeface="Calibri"/>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18">
                  <a:extLst>
                    <a:ext uri="{A12FA001-AC4F-418D-AE19-62706E023703}">
                      <ahyp:hlinkClr xmlns:ahyp="http://schemas.microsoft.com/office/drawing/2018/hyperlinkcolor" val="tx"/>
                    </a:ext>
                  </a:extLst>
                </a:hlinkClick>
              </a:rPr>
              <a:t>https://www.ncbi.nlm.nih.gov/pmc/articles/PMC7293164/</a:t>
            </a:r>
            <a:endParaRPr lang="en-US" sz="900" dirty="0">
              <a:solidFill>
                <a:schemeClr val="tx2">
                  <a:lumMod val="90000"/>
                  <a:lumOff val="10000"/>
                </a:schemeClr>
              </a:solidFill>
              <a:ea typeface="+mn-lt"/>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19">
                  <a:extLst>
                    <a:ext uri="{A12FA001-AC4F-418D-AE19-62706E023703}">
                      <ahyp:hlinkClr xmlns:ahyp="http://schemas.microsoft.com/office/drawing/2018/hyperlinkcolor" val="tx"/>
                    </a:ext>
                  </a:extLst>
                </a:hlinkClick>
              </a:rPr>
              <a:t>https://bmccancer.biomedcentral.com/articles/10.1186/s12885-022-09613-1</a:t>
            </a:r>
          </a:p>
          <a:p>
            <a:pPr marL="457200" indent="-457200">
              <a:buClr>
                <a:srgbClr val="B1005E"/>
              </a:buClr>
              <a:buAutoNum type="arabicPeriod"/>
            </a:pPr>
            <a:r>
              <a:rPr lang="en-US" sz="900" dirty="0">
                <a:solidFill>
                  <a:schemeClr val="tx2">
                    <a:lumMod val="90000"/>
                    <a:lumOff val="10000"/>
                  </a:schemeClr>
                </a:solidFill>
                <a:ea typeface="+mn-lt"/>
                <a:cs typeface="+mn-lt"/>
                <a:hlinkClick r:id="rId20">
                  <a:extLst>
                    <a:ext uri="{A12FA001-AC4F-418D-AE19-62706E023703}">
                      <ahyp:hlinkClr xmlns:ahyp="http://schemas.microsoft.com/office/drawing/2018/hyperlinkcolor" val="tx"/>
                    </a:ext>
                  </a:extLst>
                </a:hlinkClick>
              </a:rPr>
              <a:t>https://www.mdpi.com/2411-9660/2/2/13</a:t>
            </a:r>
            <a:endParaRPr lang="en-US" sz="900" dirty="0">
              <a:solidFill>
                <a:schemeClr val="tx2">
                  <a:lumMod val="90000"/>
                  <a:lumOff val="10000"/>
                </a:schemeClr>
              </a:solidFill>
              <a:ea typeface="Calibri"/>
              <a:cs typeface="Calibri"/>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21">
                  <a:extLst>
                    <a:ext uri="{A12FA001-AC4F-418D-AE19-62706E023703}">
                      <ahyp:hlinkClr xmlns:ahyp="http://schemas.microsoft.com/office/drawing/2018/hyperlinkcolor" val="tx"/>
                    </a:ext>
                  </a:extLst>
                </a:hlinkClick>
              </a:rPr>
              <a:t>https://archive.ics.uci.edu/ml//datasets/Breast+Cancer+Wisconsin+%28Original%29</a:t>
            </a:r>
          </a:p>
          <a:p>
            <a:pPr marL="457200" indent="-457200">
              <a:buClr>
                <a:srgbClr val="B1005E"/>
              </a:buClr>
              <a:buAutoNum type="arabicPeriod"/>
            </a:pPr>
            <a:r>
              <a:rPr lang="en-US" sz="900" dirty="0">
                <a:solidFill>
                  <a:schemeClr val="tx2">
                    <a:lumMod val="90000"/>
                    <a:lumOff val="10000"/>
                  </a:schemeClr>
                </a:solidFill>
                <a:ea typeface="+mn-lt"/>
                <a:cs typeface="+mn-lt"/>
                <a:hlinkClick r:id="rId22">
                  <a:extLst>
                    <a:ext uri="{A12FA001-AC4F-418D-AE19-62706E023703}">
                      <ahyp:hlinkClr xmlns:ahyp="http://schemas.microsoft.com/office/drawing/2018/hyperlinkcolor" val="tx"/>
                    </a:ext>
                  </a:extLst>
                </a:hlinkClick>
              </a:rPr>
              <a:t>https://pubmed.ncbi.nlm.nih.gov/34302269/</a:t>
            </a:r>
            <a:endParaRPr lang="en-US" sz="900" dirty="0">
              <a:solidFill>
                <a:schemeClr val="tx2">
                  <a:lumMod val="90000"/>
                  <a:lumOff val="10000"/>
                </a:schemeClr>
              </a:solidFill>
              <a:ea typeface="+mn-lt"/>
              <a:cs typeface="+mn-lt"/>
            </a:endParaRPr>
          </a:p>
          <a:p>
            <a:pPr marL="457200" indent="-457200">
              <a:buClr>
                <a:srgbClr val="B1005E"/>
              </a:buClr>
              <a:buAutoNum type="arabicPeriod"/>
            </a:pPr>
            <a:r>
              <a:rPr lang="en-US" sz="900" dirty="0">
                <a:solidFill>
                  <a:schemeClr val="tx2">
                    <a:lumMod val="90000"/>
                    <a:lumOff val="10000"/>
                  </a:schemeClr>
                </a:solidFill>
                <a:ea typeface="+mn-lt"/>
                <a:cs typeface="+mn-lt"/>
                <a:hlinkClick r:id="rId23">
                  <a:extLst>
                    <a:ext uri="{A12FA001-AC4F-418D-AE19-62706E023703}">
                      <ahyp:hlinkClr xmlns:ahyp="http://schemas.microsoft.com/office/drawing/2018/hyperlinkcolor" val="tx"/>
                    </a:ext>
                  </a:extLst>
                </a:hlinkClick>
              </a:rPr>
              <a:t>https://www.sciencedirect.com/science/article/pii/S1110866510000241</a:t>
            </a:r>
            <a:endParaRPr lang="en-US" sz="900" dirty="0">
              <a:solidFill>
                <a:schemeClr val="tx2">
                  <a:lumMod val="90000"/>
                  <a:lumOff val="10000"/>
                </a:schemeClr>
              </a:solidFill>
              <a:ea typeface="+mn-lt"/>
              <a:cs typeface="+mn-lt"/>
            </a:endParaRPr>
          </a:p>
        </p:txBody>
      </p:sp>
    </p:spTree>
    <p:extLst>
      <p:ext uri="{BB962C8B-B14F-4D97-AF65-F5344CB8AC3E}">
        <p14:creationId xmlns:p14="http://schemas.microsoft.com/office/powerpoint/2010/main" val="3820351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C84A-C687-B814-5FFA-153F66AA174A}"/>
              </a:ext>
            </a:extLst>
          </p:cNvPr>
          <p:cNvSpPr>
            <a:spLocks noGrp="1"/>
          </p:cNvSpPr>
          <p:nvPr>
            <p:ph type="title"/>
          </p:nvPr>
        </p:nvSpPr>
        <p:spPr>
          <a:xfrm>
            <a:off x="746070" y="1063029"/>
            <a:ext cx="11282564" cy="1348653"/>
          </a:xfrm>
        </p:spPr>
        <p:txBody>
          <a:bodyPr>
            <a:normAutofit/>
          </a:bodyPr>
          <a:lstStyle/>
          <a:p>
            <a:r>
              <a:rPr lang="en-US" sz="4400" b="1" dirty="0"/>
              <a:t>Hyperplanes and Support Vectors </a:t>
            </a:r>
            <a:r>
              <a:rPr lang="en-US" sz="4400" baseline="30000" dirty="0">
                <a:latin typeface="Calibri"/>
                <a:ea typeface="Calibri"/>
                <a:cs typeface="Calibri"/>
              </a:rPr>
              <a:t>[20]</a:t>
            </a:r>
            <a:endParaRPr lang="en-US" sz="4400" baseline="30000" dirty="0"/>
          </a:p>
          <a:p>
            <a:endParaRPr lang="en-US" sz="4400" dirty="0"/>
          </a:p>
        </p:txBody>
      </p:sp>
      <p:pic>
        <p:nvPicPr>
          <p:cNvPr id="4" name="Picture 4" descr="Chart, scatter chart&#10;&#10;Description automatically generated">
            <a:extLst>
              <a:ext uri="{FF2B5EF4-FFF2-40B4-BE49-F238E27FC236}">
                <a16:creationId xmlns:a16="http://schemas.microsoft.com/office/drawing/2014/main" id="{EAD3A6E2-2A0B-BA3B-F252-1E6D47DE54D9}"/>
              </a:ext>
            </a:extLst>
          </p:cNvPr>
          <p:cNvPicPr>
            <a:picLocks noGrp="1" noChangeAspect="1"/>
          </p:cNvPicPr>
          <p:nvPr>
            <p:ph idx="1"/>
          </p:nvPr>
        </p:nvPicPr>
        <p:blipFill>
          <a:blip r:embed="rId2"/>
          <a:stretch>
            <a:fillRect/>
          </a:stretch>
        </p:blipFill>
        <p:spPr>
          <a:xfrm>
            <a:off x="2642514" y="3519455"/>
            <a:ext cx="7119061" cy="3006631"/>
          </a:xfrm>
        </p:spPr>
      </p:pic>
      <p:sp>
        <p:nvSpPr>
          <p:cNvPr id="5" name="TextBox 4">
            <a:extLst>
              <a:ext uri="{FF2B5EF4-FFF2-40B4-BE49-F238E27FC236}">
                <a16:creationId xmlns:a16="http://schemas.microsoft.com/office/drawing/2014/main" id="{C8D98134-5F94-8A5B-428E-DEA7AADD202A}"/>
              </a:ext>
            </a:extLst>
          </p:cNvPr>
          <p:cNvSpPr txBox="1"/>
          <p:nvPr/>
        </p:nvSpPr>
        <p:spPr>
          <a:xfrm>
            <a:off x="779929" y="1657421"/>
            <a:ext cx="11214847"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1900" dirty="0">
                <a:solidFill>
                  <a:schemeClr val="tx2"/>
                </a:solidFill>
                <a:ea typeface="+mn-lt"/>
                <a:cs typeface="+mn-lt"/>
              </a:rPr>
              <a:t>Hyperplanes are </a:t>
            </a:r>
            <a:r>
              <a:rPr lang="en-US" sz="1900" b="1" dirty="0">
                <a:solidFill>
                  <a:schemeClr val="tx2"/>
                </a:solidFill>
                <a:ea typeface="+mn-lt"/>
                <a:cs typeface="+mn-lt"/>
              </a:rPr>
              <a:t>decision boundaries</a:t>
            </a:r>
            <a:r>
              <a:rPr lang="en-US" sz="1900" dirty="0">
                <a:solidFill>
                  <a:schemeClr val="tx2"/>
                </a:solidFill>
                <a:ea typeface="+mn-lt"/>
                <a:cs typeface="+mn-lt"/>
              </a:rPr>
              <a:t> that help </a:t>
            </a:r>
            <a:r>
              <a:rPr lang="en-US" sz="1900" b="1" dirty="0">
                <a:solidFill>
                  <a:schemeClr val="tx2"/>
                </a:solidFill>
                <a:ea typeface="+mn-lt"/>
                <a:cs typeface="+mn-lt"/>
              </a:rPr>
              <a:t>classify </a:t>
            </a:r>
            <a:r>
              <a:rPr lang="en-US" sz="1900" dirty="0">
                <a:solidFill>
                  <a:schemeClr val="tx2"/>
                </a:solidFill>
                <a:ea typeface="+mn-lt"/>
                <a:cs typeface="+mn-lt"/>
              </a:rPr>
              <a:t>the data points </a:t>
            </a:r>
            <a:r>
              <a:rPr lang="en-US" sz="1900" baseline="30000" dirty="0">
                <a:ea typeface="+mn-lt"/>
                <a:cs typeface="+mn-lt"/>
              </a:rPr>
              <a:t>[20]</a:t>
            </a:r>
            <a:r>
              <a:rPr lang="en-US" sz="1900" dirty="0">
                <a:solidFill>
                  <a:schemeClr val="tx2"/>
                </a:solidFill>
                <a:ea typeface="+mn-lt"/>
                <a:cs typeface="+mn-lt"/>
              </a:rPr>
              <a:t>. </a:t>
            </a:r>
            <a:endParaRPr lang="en-US" dirty="0">
              <a:solidFill>
                <a:schemeClr val="tx2"/>
              </a:solidFill>
              <a:cs typeface="Calibri"/>
            </a:endParaRPr>
          </a:p>
          <a:p>
            <a:pPr marL="342900" indent="-342900">
              <a:buFont typeface="Arial"/>
              <a:buChar char="•"/>
            </a:pPr>
            <a:r>
              <a:rPr lang="en-US" sz="1900" dirty="0">
                <a:solidFill>
                  <a:schemeClr val="tx2"/>
                </a:solidFill>
                <a:ea typeface="+mn-lt"/>
                <a:cs typeface="+mn-lt"/>
              </a:rPr>
              <a:t>Data points falling on either side of the hyperplane can be attributed to different classes </a:t>
            </a:r>
            <a:r>
              <a:rPr lang="en-US" sz="1900" baseline="30000" dirty="0">
                <a:ea typeface="+mn-lt"/>
                <a:cs typeface="+mn-lt"/>
              </a:rPr>
              <a:t>[20]</a:t>
            </a:r>
            <a:r>
              <a:rPr lang="en-US" sz="1900" dirty="0">
                <a:solidFill>
                  <a:schemeClr val="tx2"/>
                </a:solidFill>
                <a:ea typeface="+mn-lt"/>
                <a:cs typeface="+mn-lt"/>
              </a:rPr>
              <a:t>. </a:t>
            </a:r>
            <a:endParaRPr lang="en-US" dirty="0">
              <a:solidFill>
                <a:schemeClr val="tx2"/>
              </a:solidFill>
              <a:ea typeface="+mn-lt"/>
              <a:cs typeface="+mn-lt"/>
            </a:endParaRPr>
          </a:p>
          <a:p>
            <a:pPr marL="342900" indent="-342900">
              <a:buFont typeface="Arial"/>
              <a:buChar char="•"/>
            </a:pPr>
            <a:r>
              <a:rPr lang="en-US" sz="1900" dirty="0">
                <a:solidFill>
                  <a:schemeClr val="tx2"/>
                </a:solidFill>
                <a:ea typeface="+mn-lt"/>
                <a:cs typeface="+mn-lt"/>
              </a:rPr>
              <a:t>Also, the </a:t>
            </a:r>
            <a:r>
              <a:rPr lang="en-US" sz="1900" b="1" dirty="0">
                <a:solidFill>
                  <a:schemeClr val="tx2"/>
                </a:solidFill>
                <a:ea typeface="+mn-lt"/>
                <a:cs typeface="+mn-lt"/>
              </a:rPr>
              <a:t>dimension </a:t>
            </a:r>
            <a:r>
              <a:rPr lang="en-US" sz="1900" dirty="0">
                <a:solidFill>
                  <a:schemeClr val="tx2"/>
                </a:solidFill>
                <a:ea typeface="+mn-lt"/>
                <a:cs typeface="+mn-lt"/>
              </a:rPr>
              <a:t>of the hyperplane </a:t>
            </a:r>
            <a:r>
              <a:rPr lang="en-US" sz="1900" b="1" dirty="0">
                <a:solidFill>
                  <a:schemeClr val="tx2"/>
                </a:solidFill>
                <a:ea typeface="+mn-lt"/>
                <a:cs typeface="+mn-lt"/>
              </a:rPr>
              <a:t>depends </a:t>
            </a:r>
            <a:r>
              <a:rPr lang="en-US" sz="1900" dirty="0">
                <a:solidFill>
                  <a:schemeClr val="tx2"/>
                </a:solidFill>
                <a:ea typeface="+mn-lt"/>
                <a:cs typeface="+mn-lt"/>
              </a:rPr>
              <a:t>upon the </a:t>
            </a:r>
            <a:r>
              <a:rPr lang="en-US" sz="1900" b="1" dirty="0">
                <a:solidFill>
                  <a:schemeClr val="tx2"/>
                </a:solidFill>
                <a:ea typeface="+mn-lt"/>
                <a:cs typeface="+mn-lt"/>
              </a:rPr>
              <a:t>number of features</a:t>
            </a:r>
            <a:r>
              <a:rPr lang="en-US" sz="1900" dirty="0">
                <a:solidFill>
                  <a:schemeClr val="tx2"/>
                </a:solidFill>
                <a:ea typeface="+mn-lt"/>
                <a:cs typeface="+mn-lt"/>
              </a:rPr>
              <a:t> </a:t>
            </a:r>
            <a:r>
              <a:rPr lang="en-US" sz="1900" baseline="30000" dirty="0">
                <a:ea typeface="+mn-lt"/>
                <a:cs typeface="+mn-lt"/>
              </a:rPr>
              <a:t>[20]</a:t>
            </a:r>
            <a:r>
              <a:rPr lang="en-US" sz="1900" dirty="0">
                <a:solidFill>
                  <a:schemeClr val="tx2"/>
                </a:solidFill>
                <a:ea typeface="+mn-lt"/>
                <a:cs typeface="+mn-lt"/>
              </a:rPr>
              <a:t>. </a:t>
            </a:r>
            <a:endParaRPr lang="en-US" dirty="0">
              <a:solidFill>
                <a:schemeClr val="tx2"/>
              </a:solidFill>
              <a:ea typeface="+mn-lt"/>
              <a:cs typeface="+mn-lt"/>
            </a:endParaRPr>
          </a:p>
          <a:p>
            <a:pPr marL="342900" indent="-342900">
              <a:buFont typeface="Arial"/>
              <a:buChar char="•"/>
            </a:pPr>
            <a:r>
              <a:rPr lang="en-US" sz="1900" dirty="0">
                <a:solidFill>
                  <a:schemeClr val="tx2"/>
                </a:solidFill>
                <a:ea typeface="+mn-lt"/>
                <a:cs typeface="+mn-lt"/>
              </a:rPr>
              <a:t>If the number of input features is 2, then the hyperplane is just a line </a:t>
            </a:r>
            <a:r>
              <a:rPr lang="en-US" sz="1900" baseline="30000" dirty="0">
                <a:ea typeface="+mn-lt"/>
                <a:cs typeface="+mn-lt"/>
              </a:rPr>
              <a:t>[20]</a:t>
            </a:r>
            <a:r>
              <a:rPr lang="en-US" sz="1900" dirty="0">
                <a:solidFill>
                  <a:schemeClr val="tx2"/>
                </a:solidFill>
                <a:ea typeface="+mn-lt"/>
                <a:cs typeface="+mn-lt"/>
              </a:rPr>
              <a:t>. </a:t>
            </a:r>
            <a:endParaRPr lang="en-US" dirty="0">
              <a:solidFill>
                <a:schemeClr val="tx2"/>
              </a:solidFill>
              <a:ea typeface="+mn-lt"/>
              <a:cs typeface="+mn-lt"/>
            </a:endParaRPr>
          </a:p>
          <a:p>
            <a:pPr marL="342900" indent="-342900">
              <a:buFont typeface="Arial"/>
              <a:buChar char="•"/>
            </a:pPr>
            <a:r>
              <a:rPr lang="en-US" sz="1900" dirty="0">
                <a:solidFill>
                  <a:schemeClr val="tx2"/>
                </a:solidFill>
                <a:ea typeface="+mn-lt"/>
                <a:cs typeface="+mn-lt"/>
              </a:rPr>
              <a:t>If the number of input features is 3, then the hyperplane becomes a two-dimensional plane</a:t>
            </a:r>
            <a:r>
              <a:rPr lang="en-US" sz="1900" baseline="30000" dirty="0">
                <a:solidFill>
                  <a:schemeClr val="tx2"/>
                </a:solidFill>
                <a:ea typeface="+mn-lt"/>
                <a:cs typeface="+mn-lt"/>
              </a:rPr>
              <a:t> </a:t>
            </a:r>
            <a:r>
              <a:rPr lang="en-US" sz="1900" baseline="30000" dirty="0">
                <a:ea typeface="+mn-lt"/>
                <a:cs typeface="+mn-lt"/>
              </a:rPr>
              <a:t>[20]</a:t>
            </a:r>
            <a:r>
              <a:rPr lang="en-US" sz="1900" dirty="0">
                <a:solidFill>
                  <a:schemeClr val="tx2"/>
                </a:solidFill>
                <a:ea typeface="+mn-lt"/>
                <a:cs typeface="+mn-lt"/>
              </a:rPr>
              <a:t>. </a:t>
            </a:r>
            <a:endParaRPr lang="en-US" dirty="0">
              <a:solidFill>
                <a:schemeClr val="tx2"/>
              </a:solidFill>
              <a:ea typeface="+mn-lt"/>
              <a:cs typeface="+mn-lt"/>
            </a:endParaRPr>
          </a:p>
          <a:p>
            <a:pPr marL="342900" indent="-342900">
              <a:buFont typeface="Arial"/>
              <a:buChar char="•"/>
            </a:pPr>
            <a:r>
              <a:rPr lang="en-US" sz="1900" dirty="0">
                <a:solidFill>
                  <a:schemeClr val="tx2"/>
                </a:solidFill>
                <a:ea typeface="+mn-lt"/>
                <a:cs typeface="+mn-lt"/>
              </a:rPr>
              <a:t>It becomes </a:t>
            </a:r>
            <a:r>
              <a:rPr lang="en-US" sz="1900" b="1" dirty="0">
                <a:solidFill>
                  <a:schemeClr val="tx2"/>
                </a:solidFill>
                <a:ea typeface="+mn-lt"/>
                <a:cs typeface="+mn-lt"/>
              </a:rPr>
              <a:t>difficult </a:t>
            </a:r>
            <a:r>
              <a:rPr lang="en-US" sz="1900" dirty="0">
                <a:solidFill>
                  <a:schemeClr val="tx2"/>
                </a:solidFill>
                <a:ea typeface="+mn-lt"/>
                <a:cs typeface="+mn-lt"/>
              </a:rPr>
              <a:t>to imagine when the number of features </a:t>
            </a:r>
            <a:r>
              <a:rPr lang="en-US" sz="1900" b="1" dirty="0">
                <a:solidFill>
                  <a:schemeClr val="tx2"/>
                </a:solidFill>
                <a:ea typeface="+mn-lt"/>
                <a:cs typeface="+mn-lt"/>
              </a:rPr>
              <a:t>exceeds 3</a:t>
            </a:r>
            <a:r>
              <a:rPr lang="en-US" sz="1900" dirty="0">
                <a:solidFill>
                  <a:schemeClr val="tx2"/>
                </a:solidFill>
                <a:ea typeface="+mn-lt"/>
                <a:cs typeface="+mn-lt"/>
              </a:rPr>
              <a:t> </a:t>
            </a:r>
            <a:r>
              <a:rPr lang="en-US" sz="1900" baseline="30000" dirty="0">
                <a:ea typeface="+mn-lt"/>
                <a:cs typeface="+mn-lt"/>
              </a:rPr>
              <a:t>[20]</a:t>
            </a:r>
            <a:r>
              <a:rPr lang="en-US" sz="1900" dirty="0">
                <a:solidFill>
                  <a:schemeClr val="tx2"/>
                </a:solidFill>
                <a:ea typeface="+mn-lt"/>
                <a:cs typeface="+mn-lt"/>
              </a:rPr>
              <a:t>.</a:t>
            </a:r>
            <a:endParaRPr lang="en-US" dirty="0">
              <a:solidFill>
                <a:schemeClr val="tx2"/>
              </a:solidFill>
              <a:cs typeface="Calibri"/>
            </a:endParaRPr>
          </a:p>
        </p:txBody>
      </p:sp>
      <p:sp>
        <p:nvSpPr>
          <p:cNvPr id="3" name="TextBox 2">
            <a:extLst>
              <a:ext uri="{FF2B5EF4-FFF2-40B4-BE49-F238E27FC236}">
                <a16:creationId xmlns:a16="http://schemas.microsoft.com/office/drawing/2014/main" id="{A5C33CF9-4F6F-4F46-3753-6F801E83D4F9}"/>
              </a:ext>
            </a:extLst>
          </p:cNvPr>
          <p:cNvSpPr txBox="1"/>
          <p:nvPr/>
        </p:nvSpPr>
        <p:spPr>
          <a:xfrm>
            <a:off x="3616036" y="6487842"/>
            <a:ext cx="5167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757575"/>
                </a:solidFill>
                <a:latin typeface="sohne"/>
              </a:rPr>
              <a:t>Hyperplanes in 2D and 3D feature space </a:t>
            </a:r>
            <a:r>
              <a:rPr lang="en-US" baseline="30000" dirty="0">
                <a:latin typeface="Calibri"/>
                <a:ea typeface="Calibri"/>
                <a:cs typeface="Calibri"/>
              </a:rPr>
              <a:t>[20]</a:t>
            </a:r>
            <a:r>
              <a:rPr lang="en-US" dirty="0">
                <a:solidFill>
                  <a:srgbClr val="757575"/>
                </a:solidFill>
                <a:latin typeface="sohne"/>
              </a:rPr>
              <a:t> </a:t>
            </a:r>
            <a:endParaRPr lang="en-US" dirty="0">
              <a:ea typeface="+mn-lt"/>
              <a:cs typeface="+mn-lt"/>
            </a:endParaRPr>
          </a:p>
        </p:txBody>
      </p:sp>
      <p:sp>
        <p:nvSpPr>
          <p:cNvPr id="6" name="Title 1">
            <a:extLst>
              <a:ext uri="{FF2B5EF4-FFF2-40B4-BE49-F238E27FC236}">
                <a16:creationId xmlns:a16="http://schemas.microsoft.com/office/drawing/2014/main" id="{8216BF30-C089-82BE-09C9-6FDD1812D166}"/>
              </a:ext>
            </a:extLst>
          </p:cNvPr>
          <p:cNvSpPr txBox="1">
            <a:spLocks/>
          </p:cNvSpPr>
          <p:nvPr/>
        </p:nvSpPr>
        <p:spPr>
          <a:xfrm>
            <a:off x="665272" y="-17894"/>
            <a:ext cx="10659110" cy="73636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r>
              <a:rPr lang="en-IN" dirty="0"/>
              <a:t>Appendix</a:t>
            </a:r>
          </a:p>
        </p:txBody>
      </p:sp>
      <p:sp>
        <p:nvSpPr>
          <p:cNvPr id="7" name="Title 1">
            <a:extLst>
              <a:ext uri="{FF2B5EF4-FFF2-40B4-BE49-F238E27FC236}">
                <a16:creationId xmlns:a16="http://schemas.microsoft.com/office/drawing/2014/main" id="{CB9060F4-66B2-BFD2-B001-E3BAD95882BE}"/>
              </a:ext>
            </a:extLst>
          </p:cNvPr>
          <p:cNvSpPr txBox="1">
            <a:spLocks/>
          </p:cNvSpPr>
          <p:nvPr/>
        </p:nvSpPr>
        <p:spPr>
          <a:xfrm>
            <a:off x="665272" y="402729"/>
            <a:ext cx="10659110" cy="962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r>
              <a:rPr lang="en-IN" sz="4000" dirty="0"/>
              <a:t>More about SVM</a:t>
            </a:r>
          </a:p>
        </p:txBody>
      </p:sp>
    </p:spTree>
    <p:extLst>
      <p:ext uri="{BB962C8B-B14F-4D97-AF65-F5344CB8AC3E}">
        <p14:creationId xmlns:p14="http://schemas.microsoft.com/office/powerpoint/2010/main" val="2327818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19A39-9314-7164-37C2-A713B0E96C4A}"/>
              </a:ext>
            </a:extLst>
          </p:cNvPr>
          <p:cNvSpPr>
            <a:spLocks noGrp="1"/>
          </p:cNvSpPr>
          <p:nvPr>
            <p:ph idx="1"/>
          </p:nvPr>
        </p:nvSpPr>
        <p:spPr>
          <a:xfrm>
            <a:off x="810858" y="1129260"/>
            <a:ext cx="10659110" cy="5361468"/>
          </a:xfrm>
        </p:spPr>
        <p:txBody>
          <a:bodyPr vert="horz" lIns="91440" tIns="45720" rIns="91440" bIns="45720" rtlCol="0" anchor="t">
            <a:normAutofit/>
          </a:bodyPr>
          <a:lstStyle/>
          <a:p>
            <a:r>
              <a:rPr lang="en-US" b="1" dirty="0">
                <a:ea typeface="+mn-lt"/>
                <a:cs typeface="+mn-lt"/>
              </a:rPr>
              <a:t>Support vectors</a:t>
            </a:r>
            <a:r>
              <a:rPr lang="en-US" dirty="0">
                <a:ea typeface="+mn-lt"/>
                <a:cs typeface="+mn-lt"/>
              </a:rPr>
              <a:t> are </a:t>
            </a:r>
            <a:r>
              <a:rPr lang="en-US" b="1" dirty="0">
                <a:ea typeface="+mn-lt"/>
                <a:cs typeface="+mn-lt"/>
              </a:rPr>
              <a:t>data points</a:t>
            </a:r>
            <a:r>
              <a:rPr lang="en-US" dirty="0">
                <a:ea typeface="+mn-lt"/>
                <a:cs typeface="+mn-lt"/>
              </a:rPr>
              <a:t> that are </a:t>
            </a:r>
            <a:r>
              <a:rPr lang="en-US" b="1" dirty="0">
                <a:ea typeface="+mn-lt"/>
                <a:cs typeface="+mn-lt"/>
              </a:rPr>
              <a:t>closer </a:t>
            </a:r>
            <a:r>
              <a:rPr lang="en-US" dirty="0">
                <a:ea typeface="+mn-lt"/>
                <a:cs typeface="+mn-lt"/>
              </a:rPr>
              <a:t>to the </a:t>
            </a:r>
            <a:r>
              <a:rPr lang="en-US" b="1" dirty="0">
                <a:ea typeface="+mn-lt"/>
                <a:cs typeface="+mn-lt"/>
              </a:rPr>
              <a:t>hyperplane </a:t>
            </a:r>
            <a:r>
              <a:rPr lang="en-US" dirty="0">
                <a:ea typeface="+mn-lt"/>
                <a:cs typeface="+mn-lt"/>
              </a:rPr>
              <a:t>and influence the position and orientation of the hyperplane </a:t>
            </a:r>
            <a:r>
              <a:rPr lang="en-US" baseline="30000" dirty="0">
                <a:ea typeface="+mn-lt"/>
                <a:cs typeface="+mn-lt"/>
              </a:rPr>
              <a:t>[20]</a:t>
            </a:r>
            <a:r>
              <a:rPr lang="en-US" dirty="0">
                <a:ea typeface="+mn-lt"/>
                <a:cs typeface="+mn-lt"/>
              </a:rPr>
              <a:t>. </a:t>
            </a:r>
            <a:endParaRPr lang="en-US"/>
          </a:p>
          <a:p>
            <a:pPr>
              <a:buClr>
                <a:srgbClr val="B1005E"/>
              </a:buClr>
            </a:pPr>
            <a:r>
              <a:rPr lang="en-US" dirty="0">
                <a:ea typeface="+mn-lt"/>
                <a:cs typeface="+mn-lt"/>
              </a:rPr>
              <a:t>Using these support vectors, we </a:t>
            </a:r>
            <a:r>
              <a:rPr lang="en-US" b="1" dirty="0">
                <a:ea typeface="+mn-lt"/>
                <a:cs typeface="+mn-lt"/>
              </a:rPr>
              <a:t>maximize </a:t>
            </a:r>
            <a:r>
              <a:rPr lang="en-US" dirty="0">
                <a:ea typeface="+mn-lt"/>
                <a:cs typeface="+mn-lt"/>
              </a:rPr>
              <a:t>the </a:t>
            </a:r>
            <a:r>
              <a:rPr lang="en-US" b="1" dirty="0">
                <a:ea typeface="+mn-lt"/>
                <a:cs typeface="+mn-lt"/>
              </a:rPr>
              <a:t>margin </a:t>
            </a:r>
            <a:r>
              <a:rPr lang="en-US" dirty="0">
                <a:ea typeface="+mn-lt"/>
                <a:cs typeface="+mn-lt"/>
              </a:rPr>
              <a:t>of the classifier </a:t>
            </a:r>
            <a:r>
              <a:rPr lang="en-US" baseline="30000" dirty="0">
                <a:ea typeface="+mn-lt"/>
                <a:cs typeface="+mn-lt"/>
              </a:rPr>
              <a:t>[20]</a:t>
            </a:r>
            <a:r>
              <a:rPr lang="en-US" dirty="0">
                <a:ea typeface="+mn-lt"/>
                <a:cs typeface="+mn-lt"/>
              </a:rPr>
              <a:t>.</a:t>
            </a:r>
          </a:p>
          <a:p>
            <a:pPr>
              <a:buClr>
                <a:srgbClr val="B1005E"/>
              </a:buClr>
            </a:pPr>
            <a:r>
              <a:rPr lang="en-US" dirty="0">
                <a:ea typeface="+mn-lt"/>
                <a:cs typeface="+mn-lt"/>
              </a:rPr>
              <a:t>Deleting the support vectors will change the position of the hyperplane </a:t>
            </a:r>
            <a:r>
              <a:rPr lang="en-US" baseline="30000" dirty="0">
                <a:ea typeface="+mn-lt"/>
                <a:cs typeface="+mn-lt"/>
              </a:rPr>
              <a:t>[20]</a:t>
            </a:r>
            <a:r>
              <a:rPr lang="en-US" dirty="0">
                <a:ea typeface="+mn-lt"/>
                <a:cs typeface="+mn-lt"/>
              </a:rPr>
              <a:t>. </a:t>
            </a:r>
          </a:p>
          <a:p>
            <a:pPr>
              <a:buClr>
                <a:srgbClr val="B1005E"/>
              </a:buClr>
            </a:pPr>
            <a:r>
              <a:rPr lang="en-US" dirty="0">
                <a:ea typeface="+mn-lt"/>
                <a:cs typeface="+mn-lt"/>
              </a:rPr>
              <a:t>These are the points that help us build our SVM </a:t>
            </a:r>
            <a:r>
              <a:rPr lang="en-US" baseline="30000" dirty="0">
                <a:ea typeface="+mn-lt"/>
                <a:cs typeface="+mn-lt"/>
              </a:rPr>
              <a:t>[20]</a:t>
            </a:r>
            <a:r>
              <a:rPr lang="en-US" dirty="0">
                <a:ea typeface="+mn-lt"/>
                <a:cs typeface="+mn-lt"/>
              </a:rPr>
              <a:t>.</a:t>
            </a:r>
            <a:endParaRPr lang="en-US" dirty="0">
              <a:cs typeface="Calibri"/>
            </a:endParaRPr>
          </a:p>
        </p:txBody>
      </p:sp>
      <p:pic>
        <p:nvPicPr>
          <p:cNvPr id="7" name="Picture 7" descr="Chart, scatter chart&#10;&#10;Description automatically generated">
            <a:extLst>
              <a:ext uri="{FF2B5EF4-FFF2-40B4-BE49-F238E27FC236}">
                <a16:creationId xmlns:a16="http://schemas.microsoft.com/office/drawing/2014/main" id="{A502E3FF-A895-5444-85A1-6CF9F563A092}"/>
              </a:ext>
            </a:extLst>
          </p:cNvPr>
          <p:cNvPicPr>
            <a:picLocks noChangeAspect="1"/>
          </p:cNvPicPr>
          <p:nvPr/>
        </p:nvPicPr>
        <p:blipFill>
          <a:blip r:embed="rId2"/>
          <a:stretch>
            <a:fillRect/>
          </a:stretch>
        </p:blipFill>
        <p:spPr>
          <a:xfrm>
            <a:off x="2430397" y="2999677"/>
            <a:ext cx="7344015" cy="3676123"/>
          </a:xfrm>
          <a:prstGeom prst="rect">
            <a:avLst/>
          </a:prstGeom>
        </p:spPr>
      </p:pic>
      <p:sp>
        <p:nvSpPr>
          <p:cNvPr id="2" name="TextBox 1">
            <a:extLst>
              <a:ext uri="{FF2B5EF4-FFF2-40B4-BE49-F238E27FC236}">
                <a16:creationId xmlns:a16="http://schemas.microsoft.com/office/drawing/2014/main" id="{F3468F8E-B0F5-5051-057F-E0C1E681CCB7}"/>
              </a:ext>
            </a:extLst>
          </p:cNvPr>
          <p:cNvSpPr txBox="1"/>
          <p:nvPr/>
        </p:nvSpPr>
        <p:spPr>
          <a:xfrm>
            <a:off x="5162138" y="64868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757575"/>
                </a:solidFill>
                <a:latin typeface="sohne"/>
              </a:rPr>
              <a:t>Support Vectors </a:t>
            </a:r>
            <a:r>
              <a:rPr lang="en-US" baseline="30000" dirty="0">
                <a:solidFill>
                  <a:srgbClr val="757575"/>
                </a:solidFill>
                <a:latin typeface="sohne"/>
              </a:rPr>
              <a:t>[20]</a:t>
            </a:r>
            <a:endParaRPr lang="en-US">
              <a:ea typeface="Calibri"/>
              <a:cs typeface="Calibri"/>
            </a:endParaRPr>
          </a:p>
        </p:txBody>
      </p:sp>
      <p:sp>
        <p:nvSpPr>
          <p:cNvPr id="5" name="Title 1">
            <a:extLst>
              <a:ext uri="{FF2B5EF4-FFF2-40B4-BE49-F238E27FC236}">
                <a16:creationId xmlns:a16="http://schemas.microsoft.com/office/drawing/2014/main" id="{AE6E806D-F7A1-62F8-6799-29D1D321EF4B}"/>
              </a:ext>
            </a:extLst>
          </p:cNvPr>
          <p:cNvSpPr>
            <a:spLocks noGrp="1"/>
          </p:cNvSpPr>
          <p:nvPr>
            <p:ph type="title"/>
          </p:nvPr>
        </p:nvSpPr>
        <p:spPr>
          <a:xfrm>
            <a:off x="396240" y="288925"/>
            <a:ext cx="11924822" cy="1359538"/>
          </a:xfrm>
        </p:spPr>
        <p:txBody>
          <a:bodyPr vert="horz" lIns="91440" tIns="45720" rIns="91440" bIns="45720" rtlCol="0" anchor="ctr">
            <a:noAutofit/>
          </a:bodyPr>
          <a:lstStyle/>
          <a:p>
            <a:r>
              <a:rPr lang="en-US" sz="4400" b="1" dirty="0"/>
              <a:t>Hyperplanes and Support Vectors (cont</a:t>
            </a:r>
            <a:r>
              <a:rPr lang="en-US" sz="4400" b="1" dirty="0">
                <a:latin typeface="Gill Sans Nova"/>
                <a:cs typeface="Calibri"/>
              </a:rPr>
              <a:t>.) </a:t>
            </a:r>
            <a:r>
              <a:rPr lang="en-US" sz="4400" baseline="30000" dirty="0">
                <a:latin typeface="Calibri"/>
                <a:ea typeface="Calibri"/>
                <a:cs typeface="Calibri"/>
              </a:rPr>
              <a:t>[20]</a:t>
            </a:r>
            <a:endParaRPr lang="en-US" sz="4400" baseline="30000"/>
          </a:p>
          <a:p>
            <a:endParaRPr lang="en-US" sz="4400" dirty="0"/>
          </a:p>
        </p:txBody>
      </p:sp>
    </p:spTree>
    <p:extLst>
      <p:ext uri="{BB962C8B-B14F-4D97-AF65-F5344CB8AC3E}">
        <p14:creationId xmlns:p14="http://schemas.microsoft.com/office/powerpoint/2010/main" val="3043396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8216-4B80-F78E-252B-CEF27802F9F6}"/>
              </a:ext>
            </a:extLst>
          </p:cNvPr>
          <p:cNvSpPr>
            <a:spLocks noGrp="1"/>
          </p:cNvSpPr>
          <p:nvPr>
            <p:ph type="title"/>
          </p:nvPr>
        </p:nvSpPr>
        <p:spPr>
          <a:xfrm>
            <a:off x="777240" y="365125"/>
            <a:ext cx="10659110" cy="966975"/>
          </a:xfrm>
        </p:spPr>
        <p:txBody>
          <a:bodyPr/>
          <a:lstStyle/>
          <a:p>
            <a:r>
              <a:rPr lang="en-US" b="1" dirty="0">
                <a:ea typeface="+mj-lt"/>
                <a:cs typeface="+mj-lt"/>
              </a:rPr>
              <a:t>Large Margin Intuition </a:t>
            </a:r>
            <a:r>
              <a:rPr lang="en-US" baseline="30000" dirty="0">
                <a:latin typeface="Calibri"/>
                <a:ea typeface="Calibri"/>
                <a:cs typeface="Calibri"/>
              </a:rPr>
              <a:t>[20]</a:t>
            </a:r>
            <a:endParaRPr lang="en-US" baseline="30000" dirty="0"/>
          </a:p>
        </p:txBody>
      </p:sp>
      <p:sp>
        <p:nvSpPr>
          <p:cNvPr id="3" name="Content Placeholder 2">
            <a:extLst>
              <a:ext uri="{FF2B5EF4-FFF2-40B4-BE49-F238E27FC236}">
                <a16:creationId xmlns:a16="http://schemas.microsoft.com/office/drawing/2014/main" id="{0D2CF1B0-464D-24C1-269C-99F833F1A245}"/>
              </a:ext>
            </a:extLst>
          </p:cNvPr>
          <p:cNvSpPr>
            <a:spLocks noGrp="1"/>
          </p:cNvSpPr>
          <p:nvPr>
            <p:ph idx="1"/>
          </p:nvPr>
        </p:nvSpPr>
        <p:spPr>
          <a:xfrm>
            <a:off x="687593" y="1238437"/>
            <a:ext cx="10659110" cy="2047409"/>
          </a:xfrm>
        </p:spPr>
        <p:txBody>
          <a:bodyPr vert="horz" lIns="91440" tIns="45720" rIns="91440" bIns="45720" rtlCol="0" anchor="t">
            <a:normAutofit fontScale="85000" lnSpcReduction="10000"/>
          </a:bodyPr>
          <a:lstStyle/>
          <a:p>
            <a:pPr>
              <a:buClr>
                <a:srgbClr val="B1005E"/>
              </a:buClr>
            </a:pPr>
            <a:r>
              <a:rPr lang="en-US" dirty="0">
                <a:ea typeface="+mn-lt"/>
                <a:cs typeface="+mn-lt"/>
              </a:rPr>
              <a:t>In logistic regression, we take the output of the linear function and squash the value within the range of [0,1] using the sigmoid function </a:t>
            </a:r>
            <a:r>
              <a:rPr lang="en-US" baseline="30000" dirty="0">
                <a:ea typeface="+mn-lt"/>
                <a:cs typeface="+mn-lt"/>
              </a:rPr>
              <a:t>[20]</a:t>
            </a:r>
            <a:r>
              <a:rPr lang="en-US" dirty="0">
                <a:ea typeface="+mn-lt"/>
                <a:cs typeface="+mn-lt"/>
              </a:rPr>
              <a:t>. </a:t>
            </a:r>
          </a:p>
          <a:p>
            <a:pPr>
              <a:buClr>
                <a:srgbClr val="B1005E"/>
              </a:buClr>
            </a:pPr>
            <a:r>
              <a:rPr lang="en-US" dirty="0">
                <a:ea typeface="+mn-lt"/>
                <a:cs typeface="+mn-lt"/>
              </a:rPr>
              <a:t>If the squashed value is greater than a threshold value(0.5) we assign it a label 1, else we assign it a label 0 </a:t>
            </a:r>
            <a:r>
              <a:rPr lang="en-US" baseline="30000" dirty="0">
                <a:ea typeface="+mn-lt"/>
                <a:cs typeface="+mn-lt"/>
              </a:rPr>
              <a:t>[20]</a:t>
            </a:r>
            <a:r>
              <a:rPr lang="en-US" dirty="0">
                <a:ea typeface="+mn-lt"/>
                <a:cs typeface="+mn-lt"/>
              </a:rPr>
              <a:t>. </a:t>
            </a:r>
          </a:p>
          <a:p>
            <a:pPr>
              <a:buClr>
                <a:srgbClr val="B1005E"/>
              </a:buClr>
            </a:pPr>
            <a:r>
              <a:rPr lang="en-US" dirty="0">
                <a:ea typeface="+mn-lt"/>
                <a:cs typeface="+mn-lt"/>
              </a:rPr>
              <a:t>In SVM, we take the output of the linear function and if that output is greater than 1, we identify it with one class and if the output is -1, we identify is with another class </a:t>
            </a:r>
            <a:r>
              <a:rPr lang="en-US" baseline="30000" dirty="0">
                <a:ea typeface="+mn-lt"/>
                <a:cs typeface="+mn-lt"/>
              </a:rPr>
              <a:t>[20]</a:t>
            </a:r>
            <a:r>
              <a:rPr lang="en-US" dirty="0">
                <a:ea typeface="+mn-lt"/>
                <a:cs typeface="+mn-lt"/>
              </a:rPr>
              <a:t>. </a:t>
            </a:r>
          </a:p>
          <a:p>
            <a:pPr>
              <a:buClr>
                <a:srgbClr val="B1005E"/>
              </a:buClr>
            </a:pPr>
            <a:r>
              <a:rPr lang="en-US" dirty="0">
                <a:ea typeface="+mn-lt"/>
                <a:cs typeface="+mn-lt"/>
              </a:rPr>
              <a:t>Since the threshold values are changed to 1 and -1 in SVM, we obtain this reinforcement range of values([-1,1]) which acts as margin </a:t>
            </a:r>
            <a:r>
              <a:rPr lang="en-US" baseline="30000" dirty="0">
                <a:ea typeface="+mn-lt"/>
                <a:cs typeface="+mn-lt"/>
              </a:rPr>
              <a:t>[20]</a:t>
            </a:r>
            <a:r>
              <a:rPr lang="en-US" dirty="0">
                <a:ea typeface="+mn-lt"/>
                <a:cs typeface="+mn-lt"/>
              </a:rPr>
              <a:t>.</a:t>
            </a:r>
            <a:endParaRPr lang="en-US" dirty="0">
              <a:cs typeface="Calibri"/>
            </a:endParaRPr>
          </a:p>
          <a:p>
            <a:pPr>
              <a:buClr>
                <a:srgbClr val="B1005E"/>
              </a:buClr>
            </a:pPr>
            <a:endParaRPr lang="en-US" dirty="0">
              <a:cs typeface="Calibri"/>
            </a:endParaRPr>
          </a:p>
        </p:txBody>
      </p:sp>
      <p:sp>
        <p:nvSpPr>
          <p:cNvPr id="4" name="TextBox 3">
            <a:extLst>
              <a:ext uri="{FF2B5EF4-FFF2-40B4-BE49-F238E27FC236}">
                <a16:creationId xmlns:a16="http://schemas.microsoft.com/office/drawing/2014/main" id="{7AADE2FD-0DE9-1CEC-674C-339AC783AAA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source-serif-pro"/>
            </a:endParaRPr>
          </a:p>
        </p:txBody>
      </p:sp>
      <p:sp>
        <p:nvSpPr>
          <p:cNvPr id="6" name="Content Placeholder 2">
            <a:extLst>
              <a:ext uri="{FF2B5EF4-FFF2-40B4-BE49-F238E27FC236}">
                <a16:creationId xmlns:a16="http://schemas.microsoft.com/office/drawing/2014/main" id="{B765FEB0-2D75-555F-FE8E-6ED068ED24CE}"/>
              </a:ext>
            </a:extLst>
          </p:cNvPr>
          <p:cNvSpPr txBox="1">
            <a:spLocks/>
          </p:cNvSpPr>
          <p:nvPr/>
        </p:nvSpPr>
        <p:spPr>
          <a:xfrm>
            <a:off x="687593" y="4150045"/>
            <a:ext cx="10659110" cy="18188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B1005E"/>
              </a:buClr>
            </a:pPr>
            <a:r>
              <a:rPr lang="en-US" dirty="0">
                <a:ea typeface="+mn-lt"/>
                <a:cs typeface="+mn-lt"/>
              </a:rPr>
              <a:t>In the SVM algorithm, we are looking to maximize the margin between the data points and the hyperplane. The loss function that helps maximize the margin is hinge loss </a:t>
            </a:r>
            <a:r>
              <a:rPr lang="en-US" baseline="30000" dirty="0">
                <a:ea typeface="+mn-lt"/>
                <a:cs typeface="+mn-lt"/>
              </a:rPr>
              <a:t>[20]</a:t>
            </a:r>
            <a:r>
              <a:rPr lang="en-US" dirty="0">
                <a:ea typeface="+mn-lt"/>
                <a:cs typeface="+mn-lt"/>
              </a:rPr>
              <a:t>.</a:t>
            </a:r>
            <a:endParaRPr lang="en-US" dirty="0"/>
          </a:p>
        </p:txBody>
      </p:sp>
      <p:sp>
        <p:nvSpPr>
          <p:cNvPr id="10" name="Title 1">
            <a:extLst>
              <a:ext uri="{FF2B5EF4-FFF2-40B4-BE49-F238E27FC236}">
                <a16:creationId xmlns:a16="http://schemas.microsoft.com/office/drawing/2014/main" id="{BF6704E7-FF79-0BD6-86FA-740B64A6608C}"/>
              </a:ext>
            </a:extLst>
          </p:cNvPr>
          <p:cNvSpPr txBox="1">
            <a:spLocks/>
          </p:cNvSpPr>
          <p:nvPr/>
        </p:nvSpPr>
        <p:spPr>
          <a:xfrm>
            <a:off x="692716" y="3345249"/>
            <a:ext cx="10659110" cy="96697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r>
              <a:rPr lang="en-US" b="1" dirty="0">
                <a:ea typeface="+mj-lt"/>
                <a:cs typeface="+mj-lt"/>
              </a:rPr>
              <a:t>Cost Function and Gradient Updates </a:t>
            </a:r>
            <a:r>
              <a:rPr lang="en-US" baseline="30000" dirty="0">
                <a:latin typeface="Calibri"/>
                <a:ea typeface="Calibri"/>
                <a:cs typeface="Calibri"/>
              </a:rPr>
              <a:t>[20]</a:t>
            </a:r>
            <a:endParaRPr lang="en-US" baseline="30000" dirty="0"/>
          </a:p>
        </p:txBody>
      </p:sp>
      <p:pic>
        <p:nvPicPr>
          <p:cNvPr id="5" name="Picture 6" descr="Text, letter&#10;&#10;Description automatically generated">
            <a:extLst>
              <a:ext uri="{FF2B5EF4-FFF2-40B4-BE49-F238E27FC236}">
                <a16:creationId xmlns:a16="http://schemas.microsoft.com/office/drawing/2014/main" id="{BE48075C-C0ED-368F-44AF-82A85C24531D}"/>
              </a:ext>
            </a:extLst>
          </p:cNvPr>
          <p:cNvPicPr>
            <a:picLocks noChangeAspect="1"/>
          </p:cNvPicPr>
          <p:nvPr/>
        </p:nvPicPr>
        <p:blipFill>
          <a:blip r:embed="rId2"/>
          <a:stretch>
            <a:fillRect/>
          </a:stretch>
        </p:blipFill>
        <p:spPr>
          <a:xfrm>
            <a:off x="2198915" y="4950488"/>
            <a:ext cx="7380514" cy="1409280"/>
          </a:xfrm>
          <a:prstGeom prst="rect">
            <a:avLst/>
          </a:prstGeom>
        </p:spPr>
      </p:pic>
      <p:sp>
        <p:nvSpPr>
          <p:cNvPr id="7" name="TextBox 6">
            <a:extLst>
              <a:ext uri="{FF2B5EF4-FFF2-40B4-BE49-F238E27FC236}">
                <a16:creationId xmlns:a16="http://schemas.microsoft.com/office/drawing/2014/main" id="{34DE62B0-5042-B478-02E4-23B5A50850DE}"/>
              </a:ext>
            </a:extLst>
          </p:cNvPr>
          <p:cNvSpPr txBox="1"/>
          <p:nvPr/>
        </p:nvSpPr>
        <p:spPr>
          <a:xfrm>
            <a:off x="4517571" y="635725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757575"/>
                </a:solidFill>
                <a:latin typeface="sohne"/>
              </a:rPr>
              <a:t>Hinge loss function </a:t>
            </a:r>
            <a:r>
              <a:rPr lang="en-US" baseline="30000" dirty="0">
                <a:solidFill>
                  <a:srgbClr val="757575"/>
                </a:solidFill>
                <a:ea typeface="+mn-lt"/>
                <a:cs typeface="+mn-lt"/>
              </a:rPr>
              <a:t>[20]</a:t>
            </a:r>
            <a:endParaRPr lang="en-US">
              <a:ea typeface="+mn-lt"/>
              <a:cs typeface="+mn-lt"/>
            </a:endParaRPr>
          </a:p>
          <a:p>
            <a:endParaRPr lang="en-US" dirty="0">
              <a:solidFill>
                <a:srgbClr val="757575"/>
              </a:solidFill>
              <a:latin typeface="sohne"/>
            </a:endParaRPr>
          </a:p>
        </p:txBody>
      </p:sp>
    </p:spTree>
    <p:extLst>
      <p:ext uri="{BB962C8B-B14F-4D97-AF65-F5344CB8AC3E}">
        <p14:creationId xmlns:p14="http://schemas.microsoft.com/office/powerpoint/2010/main" val="2447870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554237-D141-6F67-01DD-E1ECDB99C260}"/>
              </a:ext>
            </a:extLst>
          </p:cNvPr>
          <p:cNvSpPr>
            <a:spLocks noGrp="1"/>
          </p:cNvSpPr>
          <p:nvPr>
            <p:ph idx="1"/>
          </p:nvPr>
        </p:nvSpPr>
        <p:spPr>
          <a:xfrm>
            <a:off x="777240" y="791483"/>
            <a:ext cx="10659110" cy="5929766"/>
          </a:xfrm>
        </p:spPr>
        <p:txBody>
          <a:bodyPr vert="horz" lIns="91440" tIns="45720" rIns="91440" bIns="45720" rtlCol="0" anchor="t">
            <a:normAutofit/>
          </a:bodyPr>
          <a:lstStyle/>
          <a:p>
            <a:r>
              <a:rPr lang="en-US" dirty="0">
                <a:ea typeface="+mn-lt"/>
                <a:cs typeface="+mn-lt"/>
              </a:rPr>
              <a:t>The cost is 0 if the predicted value and the actual value are of the same sign </a:t>
            </a:r>
            <a:r>
              <a:rPr lang="en-US" baseline="30000" dirty="0">
                <a:ea typeface="+mn-lt"/>
                <a:cs typeface="+mn-lt"/>
              </a:rPr>
              <a:t>[20]</a:t>
            </a:r>
            <a:r>
              <a:rPr lang="en-US" dirty="0">
                <a:ea typeface="+mn-lt"/>
                <a:cs typeface="+mn-lt"/>
              </a:rPr>
              <a:t>. </a:t>
            </a:r>
            <a:endParaRPr lang="en-US" dirty="0"/>
          </a:p>
          <a:p>
            <a:pPr>
              <a:buClr>
                <a:srgbClr val="B1005E"/>
              </a:buClr>
            </a:pPr>
            <a:r>
              <a:rPr lang="en-US" dirty="0">
                <a:ea typeface="+mn-lt"/>
                <a:cs typeface="+mn-lt"/>
              </a:rPr>
              <a:t>If they are not, we then calculate the loss value </a:t>
            </a:r>
            <a:r>
              <a:rPr lang="en-US" baseline="30000" dirty="0">
                <a:ea typeface="+mn-lt"/>
                <a:cs typeface="+mn-lt"/>
              </a:rPr>
              <a:t>[20]</a:t>
            </a:r>
            <a:r>
              <a:rPr lang="en-US" dirty="0">
                <a:ea typeface="+mn-lt"/>
                <a:cs typeface="+mn-lt"/>
              </a:rPr>
              <a:t>. </a:t>
            </a:r>
          </a:p>
          <a:p>
            <a:pPr>
              <a:buClr>
                <a:srgbClr val="B1005E"/>
              </a:buClr>
            </a:pPr>
            <a:r>
              <a:rPr lang="en-US" dirty="0">
                <a:ea typeface="+mn-lt"/>
                <a:cs typeface="+mn-lt"/>
              </a:rPr>
              <a:t>We also add a regularization parameter the cost function </a:t>
            </a:r>
            <a:r>
              <a:rPr lang="en-US" baseline="30000" dirty="0">
                <a:ea typeface="+mn-lt"/>
                <a:cs typeface="+mn-lt"/>
              </a:rPr>
              <a:t>[20]</a:t>
            </a:r>
            <a:r>
              <a:rPr lang="en-US" dirty="0">
                <a:ea typeface="+mn-lt"/>
                <a:cs typeface="+mn-lt"/>
              </a:rPr>
              <a:t>. </a:t>
            </a:r>
          </a:p>
          <a:p>
            <a:pPr>
              <a:buClr>
                <a:srgbClr val="B1005E"/>
              </a:buClr>
            </a:pPr>
            <a:r>
              <a:rPr lang="en-US" dirty="0">
                <a:ea typeface="+mn-lt"/>
                <a:cs typeface="+mn-lt"/>
              </a:rPr>
              <a:t>The objective of the regularization parameter is to balance the margin maximization and loss </a:t>
            </a:r>
            <a:r>
              <a:rPr lang="en-US" baseline="30000" dirty="0">
                <a:ea typeface="+mn-lt"/>
                <a:cs typeface="+mn-lt"/>
              </a:rPr>
              <a:t>[20]</a:t>
            </a:r>
            <a:r>
              <a:rPr lang="en-US" dirty="0">
                <a:ea typeface="+mn-lt"/>
                <a:cs typeface="+mn-lt"/>
              </a:rPr>
              <a:t>. </a:t>
            </a:r>
          </a:p>
          <a:p>
            <a:pPr>
              <a:buClr>
                <a:srgbClr val="B1005E"/>
              </a:buClr>
            </a:pPr>
            <a:r>
              <a:rPr lang="en-US" dirty="0">
                <a:ea typeface="+mn-lt"/>
                <a:cs typeface="+mn-lt"/>
              </a:rPr>
              <a:t>After adding the regularization parameter, the cost functions looks as below </a:t>
            </a:r>
            <a:r>
              <a:rPr lang="en-US" baseline="30000" dirty="0">
                <a:ea typeface="+mn-lt"/>
                <a:cs typeface="+mn-lt"/>
              </a:rPr>
              <a:t>[20]</a:t>
            </a:r>
            <a:r>
              <a:rPr lang="en-US" dirty="0">
                <a:ea typeface="+mn-lt"/>
                <a:cs typeface="+mn-lt"/>
              </a:rPr>
              <a:t>.</a:t>
            </a:r>
          </a:p>
          <a:p>
            <a:pPr>
              <a:buClr>
                <a:srgbClr val="B1005E"/>
              </a:buClr>
            </a:pPr>
            <a:endParaRPr lang="en-US" dirty="0">
              <a:ea typeface="Calibri"/>
              <a:cs typeface="Calibri"/>
            </a:endParaRPr>
          </a:p>
          <a:p>
            <a:pPr>
              <a:buClr>
                <a:srgbClr val="B1005E"/>
              </a:buClr>
            </a:pPr>
            <a:endParaRPr lang="en-US" dirty="0">
              <a:ea typeface="Calibri"/>
              <a:cs typeface="Calibri"/>
            </a:endParaRPr>
          </a:p>
          <a:p>
            <a:pPr>
              <a:buClr>
                <a:srgbClr val="B1005E"/>
              </a:buClr>
            </a:pPr>
            <a:endParaRPr lang="en-US" dirty="0">
              <a:ea typeface="Calibri"/>
              <a:cs typeface="Calibri"/>
            </a:endParaRPr>
          </a:p>
          <a:p>
            <a:pPr>
              <a:buClr>
                <a:srgbClr val="B1005E"/>
              </a:buClr>
            </a:pPr>
            <a:r>
              <a:rPr lang="en-US" dirty="0">
                <a:ea typeface="+mn-lt"/>
                <a:cs typeface="+mn-lt"/>
              </a:rPr>
              <a:t>Now that we have the loss function, we take partial derivatives with respect to the weights to find the gradients. Using the gradients, we can update our weights </a:t>
            </a:r>
            <a:r>
              <a:rPr lang="en-US" baseline="30000" dirty="0">
                <a:ea typeface="+mn-lt"/>
                <a:cs typeface="+mn-lt"/>
              </a:rPr>
              <a:t>[20]</a:t>
            </a:r>
            <a:r>
              <a:rPr lang="en-US" dirty="0">
                <a:ea typeface="+mn-lt"/>
                <a:cs typeface="+mn-lt"/>
              </a:rPr>
              <a:t>.</a:t>
            </a:r>
            <a:endParaRPr lang="en-US" dirty="0">
              <a:ea typeface="Calibri"/>
              <a:cs typeface="Calibri"/>
            </a:endParaRPr>
          </a:p>
        </p:txBody>
      </p:sp>
      <p:pic>
        <p:nvPicPr>
          <p:cNvPr id="4" name="Picture 4" descr="Diagram, schematic&#10;&#10;Description automatically generated">
            <a:extLst>
              <a:ext uri="{FF2B5EF4-FFF2-40B4-BE49-F238E27FC236}">
                <a16:creationId xmlns:a16="http://schemas.microsoft.com/office/drawing/2014/main" id="{DB7D0C38-B6B8-06C9-C790-C5A4C63957EF}"/>
              </a:ext>
            </a:extLst>
          </p:cNvPr>
          <p:cNvPicPr>
            <a:picLocks noChangeAspect="1"/>
          </p:cNvPicPr>
          <p:nvPr/>
        </p:nvPicPr>
        <p:blipFill>
          <a:blip r:embed="rId2"/>
          <a:stretch>
            <a:fillRect/>
          </a:stretch>
        </p:blipFill>
        <p:spPr>
          <a:xfrm>
            <a:off x="3592285" y="2809225"/>
            <a:ext cx="4060371" cy="815009"/>
          </a:xfrm>
          <a:prstGeom prst="rect">
            <a:avLst/>
          </a:prstGeom>
        </p:spPr>
      </p:pic>
      <p:sp>
        <p:nvSpPr>
          <p:cNvPr id="5" name="TextBox 4">
            <a:extLst>
              <a:ext uri="{FF2B5EF4-FFF2-40B4-BE49-F238E27FC236}">
                <a16:creationId xmlns:a16="http://schemas.microsoft.com/office/drawing/2014/main" id="{EF3EA220-9DF3-8CFF-561E-0BAB971DAB7A}"/>
              </a:ext>
            </a:extLst>
          </p:cNvPr>
          <p:cNvSpPr txBox="1"/>
          <p:nvPr/>
        </p:nvSpPr>
        <p:spPr>
          <a:xfrm>
            <a:off x="4463143" y="35705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757575"/>
                </a:solidFill>
                <a:latin typeface="sohne"/>
              </a:rPr>
              <a:t>Loss function for SVM </a:t>
            </a:r>
            <a:r>
              <a:rPr lang="en-US" baseline="30000" dirty="0">
                <a:latin typeface="Calibri"/>
                <a:ea typeface="Calibri"/>
                <a:cs typeface="Calibri"/>
              </a:rPr>
              <a:t>[20]</a:t>
            </a:r>
            <a:endParaRPr lang="en-US" dirty="0"/>
          </a:p>
        </p:txBody>
      </p:sp>
      <p:pic>
        <p:nvPicPr>
          <p:cNvPr id="6" name="Picture 6" descr="Text&#10;&#10;Description automatically generated">
            <a:extLst>
              <a:ext uri="{FF2B5EF4-FFF2-40B4-BE49-F238E27FC236}">
                <a16:creationId xmlns:a16="http://schemas.microsoft.com/office/drawing/2014/main" id="{F9831E08-C299-7C2F-3056-E3483748118F}"/>
              </a:ext>
            </a:extLst>
          </p:cNvPr>
          <p:cNvPicPr>
            <a:picLocks noChangeAspect="1"/>
          </p:cNvPicPr>
          <p:nvPr/>
        </p:nvPicPr>
        <p:blipFill>
          <a:blip r:embed="rId3"/>
          <a:stretch>
            <a:fillRect/>
          </a:stretch>
        </p:blipFill>
        <p:spPr>
          <a:xfrm>
            <a:off x="3461657" y="4810507"/>
            <a:ext cx="5649684" cy="1634816"/>
          </a:xfrm>
          <a:prstGeom prst="rect">
            <a:avLst/>
          </a:prstGeom>
        </p:spPr>
      </p:pic>
      <p:sp>
        <p:nvSpPr>
          <p:cNvPr id="7" name="TextBox 6">
            <a:extLst>
              <a:ext uri="{FF2B5EF4-FFF2-40B4-BE49-F238E27FC236}">
                <a16:creationId xmlns:a16="http://schemas.microsoft.com/office/drawing/2014/main" id="{8E3B9D5F-4CDA-1573-9CD7-9FD309C93BD7}"/>
              </a:ext>
            </a:extLst>
          </p:cNvPr>
          <p:cNvSpPr txBox="1"/>
          <p:nvPr/>
        </p:nvSpPr>
        <p:spPr>
          <a:xfrm>
            <a:off x="5562600" y="6444343"/>
            <a:ext cx="18040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Gradients </a:t>
            </a:r>
            <a:r>
              <a:rPr lang="en-US" baseline="30000" dirty="0"/>
              <a:t>[20]</a:t>
            </a:r>
            <a:endParaRPr lang="en-US" dirty="0">
              <a:latin typeface="source-serif-pro"/>
            </a:endParaRPr>
          </a:p>
        </p:txBody>
      </p:sp>
      <p:sp>
        <p:nvSpPr>
          <p:cNvPr id="8" name="Title 1">
            <a:extLst>
              <a:ext uri="{FF2B5EF4-FFF2-40B4-BE49-F238E27FC236}">
                <a16:creationId xmlns:a16="http://schemas.microsoft.com/office/drawing/2014/main" id="{AD788431-13AE-FD12-91B8-DB26E29928FD}"/>
              </a:ext>
            </a:extLst>
          </p:cNvPr>
          <p:cNvSpPr txBox="1">
            <a:spLocks/>
          </p:cNvSpPr>
          <p:nvPr/>
        </p:nvSpPr>
        <p:spPr>
          <a:xfrm>
            <a:off x="638287" y="3335"/>
            <a:ext cx="11257824" cy="96697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r>
              <a:rPr lang="en-US" b="1" dirty="0">
                <a:ea typeface="+mj-lt"/>
                <a:cs typeface="+mj-lt"/>
              </a:rPr>
              <a:t>Cost Function and Gradient Updates (cont.)</a:t>
            </a:r>
            <a:r>
              <a:rPr lang="en-US" baseline="30000" dirty="0">
                <a:latin typeface="Calibri"/>
                <a:ea typeface="+mj-lt"/>
                <a:cs typeface="Calibri"/>
              </a:rPr>
              <a:t>[</a:t>
            </a:r>
            <a:r>
              <a:rPr lang="en-US" baseline="30000" dirty="0">
                <a:latin typeface="Calibri"/>
                <a:ea typeface="Calibri"/>
                <a:cs typeface="Calibri"/>
              </a:rPr>
              <a:t>20]</a:t>
            </a:r>
            <a:endParaRPr lang="en-US" baseline="30000" dirty="0"/>
          </a:p>
        </p:txBody>
      </p:sp>
    </p:spTree>
    <p:extLst>
      <p:ext uri="{BB962C8B-B14F-4D97-AF65-F5344CB8AC3E}">
        <p14:creationId xmlns:p14="http://schemas.microsoft.com/office/powerpoint/2010/main" val="1521426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618F7C-02B8-C05B-48B4-90E263BBF69F}"/>
              </a:ext>
            </a:extLst>
          </p:cNvPr>
          <p:cNvSpPr>
            <a:spLocks noGrp="1"/>
          </p:cNvSpPr>
          <p:nvPr>
            <p:ph idx="1"/>
          </p:nvPr>
        </p:nvSpPr>
        <p:spPr>
          <a:xfrm>
            <a:off x="777240" y="1085397"/>
            <a:ext cx="10659110" cy="5614080"/>
          </a:xfrm>
        </p:spPr>
        <p:txBody>
          <a:bodyPr vert="horz" lIns="91440" tIns="45720" rIns="91440" bIns="45720" rtlCol="0" anchor="t">
            <a:normAutofit/>
          </a:bodyPr>
          <a:lstStyle/>
          <a:p>
            <a:r>
              <a:rPr lang="en-US" dirty="0">
                <a:ea typeface="+mn-lt"/>
                <a:cs typeface="+mn-lt"/>
              </a:rPr>
              <a:t>When there is no misclassification, </a:t>
            </a:r>
            <a:r>
              <a:rPr lang="en-US" dirty="0" err="1">
                <a:ea typeface="+mn-lt"/>
                <a:cs typeface="+mn-lt"/>
              </a:rPr>
              <a:t>i.e</a:t>
            </a:r>
            <a:r>
              <a:rPr lang="en-US" dirty="0">
                <a:ea typeface="+mn-lt"/>
                <a:cs typeface="+mn-lt"/>
              </a:rPr>
              <a:t> our model correctly predicts the class of our data point, we only have to update the gradient from the regularization parameter </a:t>
            </a:r>
            <a:r>
              <a:rPr lang="en-US" baseline="30000" dirty="0">
                <a:ea typeface="+mn-lt"/>
                <a:cs typeface="+mn-lt"/>
              </a:rPr>
              <a:t>[20]</a:t>
            </a:r>
            <a:r>
              <a:rPr lang="en-US" dirty="0">
                <a:ea typeface="+mn-lt"/>
                <a:cs typeface="+mn-lt"/>
              </a:rPr>
              <a:t>.</a:t>
            </a:r>
          </a:p>
          <a:p>
            <a:pPr>
              <a:buClr>
                <a:srgbClr val="B1005E"/>
              </a:buClr>
            </a:pPr>
            <a:endParaRPr lang="en-US" dirty="0">
              <a:ea typeface="Calibri"/>
              <a:cs typeface="Calibri"/>
            </a:endParaRPr>
          </a:p>
          <a:p>
            <a:pPr>
              <a:buClr>
                <a:srgbClr val="B1005E"/>
              </a:buClr>
            </a:pPr>
            <a:endParaRPr lang="en-US" dirty="0">
              <a:ea typeface="Calibri"/>
              <a:cs typeface="Calibri"/>
            </a:endParaRPr>
          </a:p>
          <a:p>
            <a:pPr>
              <a:buClr>
                <a:srgbClr val="B1005E"/>
              </a:buClr>
            </a:pPr>
            <a:endParaRPr lang="en-US" dirty="0">
              <a:ea typeface="Calibri"/>
              <a:cs typeface="Calibri"/>
            </a:endParaRPr>
          </a:p>
          <a:p>
            <a:pPr>
              <a:lnSpc>
                <a:spcPct val="100000"/>
              </a:lnSpc>
              <a:spcBef>
                <a:spcPts val="0"/>
              </a:spcBef>
              <a:buClr>
                <a:srgbClr val="B1005E"/>
              </a:buClr>
            </a:pPr>
            <a:endParaRPr lang="en-US" dirty="0">
              <a:solidFill>
                <a:srgbClr val="292929"/>
              </a:solidFill>
              <a:ea typeface="+mn-lt"/>
              <a:cs typeface="+mn-lt"/>
            </a:endParaRPr>
          </a:p>
          <a:p>
            <a:pPr>
              <a:lnSpc>
                <a:spcPct val="100000"/>
              </a:lnSpc>
              <a:spcBef>
                <a:spcPts val="0"/>
              </a:spcBef>
              <a:buClr>
                <a:srgbClr val="B1005E"/>
              </a:buClr>
            </a:pPr>
            <a:r>
              <a:rPr lang="en-US" dirty="0">
                <a:solidFill>
                  <a:srgbClr val="292929"/>
                </a:solidFill>
                <a:ea typeface="+mn-lt"/>
                <a:cs typeface="+mn-lt"/>
              </a:rPr>
              <a:t>When there is a misclassification, </a:t>
            </a:r>
            <a:r>
              <a:rPr lang="en-US" dirty="0" err="1">
                <a:solidFill>
                  <a:srgbClr val="292929"/>
                </a:solidFill>
                <a:ea typeface="+mn-lt"/>
                <a:cs typeface="+mn-lt"/>
              </a:rPr>
              <a:t>i.e</a:t>
            </a:r>
            <a:r>
              <a:rPr lang="en-US" dirty="0">
                <a:solidFill>
                  <a:srgbClr val="292929"/>
                </a:solidFill>
                <a:ea typeface="+mn-lt"/>
                <a:cs typeface="+mn-lt"/>
              </a:rPr>
              <a:t> our model make a mistake on the prediction of the class of our data point, we include the loss along with the regularization parameter to perform gradient update </a:t>
            </a:r>
            <a:r>
              <a:rPr lang="en-US" baseline="30000" dirty="0">
                <a:ea typeface="+mn-lt"/>
                <a:cs typeface="+mn-lt"/>
              </a:rPr>
              <a:t>[20]</a:t>
            </a:r>
            <a:r>
              <a:rPr lang="en-US" dirty="0">
                <a:solidFill>
                  <a:srgbClr val="292929"/>
                </a:solidFill>
                <a:ea typeface="+mn-lt"/>
                <a:cs typeface="+mn-lt"/>
              </a:rPr>
              <a:t>.</a:t>
            </a:r>
            <a:endParaRPr lang="en-US" dirty="0">
              <a:ea typeface="+mn-lt"/>
              <a:cs typeface="+mn-lt"/>
            </a:endParaRPr>
          </a:p>
          <a:p>
            <a:pPr>
              <a:lnSpc>
                <a:spcPct val="100000"/>
              </a:lnSpc>
              <a:spcBef>
                <a:spcPts val="0"/>
              </a:spcBef>
              <a:buClr>
                <a:srgbClr val="B1005E"/>
              </a:buClr>
            </a:pPr>
            <a:endParaRPr lang="en-US" dirty="0">
              <a:ea typeface="+mn-lt"/>
              <a:cs typeface="+mn-lt"/>
            </a:endParaRPr>
          </a:p>
          <a:p>
            <a:pPr>
              <a:buClr>
                <a:srgbClr val="B1005E"/>
              </a:buClr>
            </a:pPr>
            <a:endParaRPr lang="en-US" dirty="0">
              <a:ea typeface="Calibri"/>
              <a:cs typeface="Calibri"/>
            </a:endParaRPr>
          </a:p>
          <a:p>
            <a:pPr marL="0" indent="0">
              <a:buClr>
                <a:srgbClr val="B1005E"/>
              </a:buClr>
              <a:buNone/>
            </a:pPr>
            <a:br>
              <a:rPr lang="en-US" dirty="0"/>
            </a:br>
            <a:endParaRPr lang="en-US" dirty="0">
              <a:ea typeface="Calibri"/>
              <a:cs typeface="Calibri"/>
            </a:endParaRPr>
          </a:p>
        </p:txBody>
      </p:sp>
      <p:pic>
        <p:nvPicPr>
          <p:cNvPr id="4" name="Picture 4" descr="A picture containing text&#10;&#10;Description automatically generated">
            <a:extLst>
              <a:ext uri="{FF2B5EF4-FFF2-40B4-BE49-F238E27FC236}">
                <a16:creationId xmlns:a16="http://schemas.microsoft.com/office/drawing/2014/main" id="{0FA3A653-7863-D049-D137-CF1844582B5B}"/>
              </a:ext>
            </a:extLst>
          </p:cNvPr>
          <p:cNvPicPr>
            <a:picLocks noChangeAspect="1"/>
          </p:cNvPicPr>
          <p:nvPr/>
        </p:nvPicPr>
        <p:blipFill>
          <a:blip r:embed="rId2"/>
          <a:stretch>
            <a:fillRect/>
          </a:stretch>
        </p:blipFill>
        <p:spPr>
          <a:xfrm>
            <a:off x="4408714" y="1937657"/>
            <a:ext cx="2743200" cy="587829"/>
          </a:xfrm>
          <a:prstGeom prst="rect">
            <a:avLst/>
          </a:prstGeom>
        </p:spPr>
      </p:pic>
      <p:sp>
        <p:nvSpPr>
          <p:cNvPr id="5" name="TextBox 4">
            <a:extLst>
              <a:ext uri="{FF2B5EF4-FFF2-40B4-BE49-F238E27FC236}">
                <a16:creationId xmlns:a16="http://schemas.microsoft.com/office/drawing/2014/main" id="{CA8AE204-75BE-91AD-DEB3-2B45F9E4249A}"/>
              </a:ext>
            </a:extLst>
          </p:cNvPr>
          <p:cNvSpPr txBox="1"/>
          <p:nvPr/>
        </p:nvSpPr>
        <p:spPr>
          <a:xfrm>
            <a:off x="3875314" y="2525485"/>
            <a:ext cx="49094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757575"/>
                </a:solidFill>
                <a:latin typeface="sohne"/>
              </a:rPr>
              <a:t>Gradient Update — No misclassification </a:t>
            </a:r>
            <a:r>
              <a:rPr lang="en-US" baseline="30000" dirty="0">
                <a:latin typeface="Calibri"/>
                <a:ea typeface="Calibri"/>
                <a:cs typeface="Calibri"/>
              </a:rPr>
              <a:t>[20]</a:t>
            </a:r>
            <a:endParaRPr lang="en-US" dirty="0"/>
          </a:p>
        </p:txBody>
      </p:sp>
      <p:sp>
        <p:nvSpPr>
          <p:cNvPr id="6" name="TextBox 5">
            <a:extLst>
              <a:ext uri="{FF2B5EF4-FFF2-40B4-BE49-F238E27FC236}">
                <a16:creationId xmlns:a16="http://schemas.microsoft.com/office/drawing/2014/main" id="{4F9704AE-AAA2-0D2F-CBFD-528870B99EC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292929"/>
              </a:solidFill>
              <a:latin typeface="source-serif-pro"/>
            </a:endParaRPr>
          </a:p>
        </p:txBody>
      </p:sp>
      <p:pic>
        <p:nvPicPr>
          <p:cNvPr id="7" name="Picture 7">
            <a:extLst>
              <a:ext uri="{FF2B5EF4-FFF2-40B4-BE49-F238E27FC236}">
                <a16:creationId xmlns:a16="http://schemas.microsoft.com/office/drawing/2014/main" id="{71FE1A94-3EFE-D478-A0BC-0C6482D2728C}"/>
              </a:ext>
            </a:extLst>
          </p:cNvPr>
          <p:cNvPicPr>
            <a:picLocks noChangeAspect="1"/>
          </p:cNvPicPr>
          <p:nvPr/>
        </p:nvPicPr>
        <p:blipFill>
          <a:blip r:embed="rId3"/>
          <a:stretch>
            <a:fillRect/>
          </a:stretch>
        </p:blipFill>
        <p:spPr>
          <a:xfrm>
            <a:off x="4060371" y="4187540"/>
            <a:ext cx="3842657" cy="768918"/>
          </a:xfrm>
          <a:prstGeom prst="rect">
            <a:avLst/>
          </a:prstGeom>
        </p:spPr>
      </p:pic>
      <p:sp>
        <p:nvSpPr>
          <p:cNvPr id="8" name="TextBox 7">
            <a:extLst>
              <a:ext uri="{FF2B5EF4-FFF2-40B4-BE49-F238E27FC236}">
                <a16:creationId xmlns:a16="http://schemas.microsoft.com/office/drawing/2014/main" id="{3A029F22-628A-6F0F-1D16-CA2D900F41A1}"/>
              </a:ext>
            </a:extLst>
          </p:cNvPr>
          <p:cNvSpPr txBox="1"/>
          <p:nvPr/>
        </p:nvSpPr>
        <p:spPr>
          <a:xfrm>
            <a:off x="4060372" y="4953000"/>
            <a:ext cx="4354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757575"/>
                </a:solidFill>
                <a:latin typeface="sohne"/>
              </a:rPr>
              <a:t>Gradient Update — Misclassification </a:t>
            </a:r>
            <a:r>
              <a:rPr lang="en-US" baseline="30000" dirty="0">
                <a:latin typeface="Calibri"/>
                <a:ea typeface="Calibri"/>
                <a:cs typeface="Calibri"/>
              </a:rPr>
              <a:t>[20]</a:t>
            </a:r>
            <a:endParaRPr lang="en-US" dirty="0"/>
          </a:p>
        </p:txBody>
      </p:sp>
      <p:sp>
        <p:nvSpPr>
          <p:cNvPr id="11" name="Title 1">
            <a:extLst>
              <a:ext uri="{FF2B5EF4-FFF2-40B4-BE49-F238E27FC236}">
                <a16:creationId xmlns:a16="http://schemas.microsoft.com/office/drawing/2014/main" id="{1960A4C4-004B-C82C-697E-5DEFDAF87254}"/>
              </a:ext>
            </a:extLst>
          </p:cNvPr>
          <p:cNvSpPr txBox="1">
            <a:spLocks/>
          </p:cNvSpPr>
          <p:nvPr/>
        </p:nvSpPr>
        <p:spPr>
          <a:xfrm>
            <a:off x="703601" y="112192"/>
            <a:ext cx="11257824" cy="96697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r>
              <a:rPr lang="en-US" b="1" dirty="0">
                <a:ea typeface="+mj-lt"/>
                <a:cs typeface="+mj-lt"/>
              </a:rPr>
              <a:t>Cost Function and Gradient Updates (cont.)</a:t>
            </a:r>
            <a:r>
              <a:rPr lang="en-US" baseline="30000" dirty="0">
                <a:latin typeface="Calibri"/>
                <a:ea typeface="+mj-lt"/>
                <a:cs typeface="Calibri"/>
              </a:rPr>
              <a:t>[</a:t>
            </a:r>
            <a:r>
              <a:rPr lang="en-US" baseline="30000" dirty="0">
                <a:latin typeface="Calibri"/>
                <a:ea typeface="Calibri"/>
                <a:cs typeface="Calibri"/>
              </a:rPr>
              <a:t>20]</a:t>
            </a:r>
            <a:endParaRPr lang="en-US" baseline="30000" dirty="0"/>
          </a:p>
        </p:txBody>
      </p:sp>
    </p:spTree>
    <p:extLst>
      <p:ext uri="{BB962C8B-B14F-4D97-AF65-F5344CB8AC3E}">
        <p14:creationId xmlns:p14="http://schemas.microsoft.com/office/powerpoint/2010/main" val="3321878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210F-B49E-14AA-C47A-DE8A1892D52E}"/>
              </a:ext>
            </a:extLst>
          </p:cNvPr>
          <p:cNvSpPr>
            <a:spLocks noGrp="1"/>
          </p:cNvSpPr>
          <p:nvPr>
            <p:ph type="title"/>
          </p:nvPr>
        </p:nvSpPr>
        <p:spPr>
          <a:xfrm>
            <a:off x="767471" y="-54952"/>
            <a:ext cx="10659110" cy="1325563"/>
          </a:xfrm>
        </p:spPr>
        <p:txBody>
          <a:bodyPr/>
          <a:lstStyle/>
          <a:p>
            <a:r>
              <a:rPr lang="en-US" dirty="0">
                <a:ea typeface="+mj-lt"/>
                <a:cs typeface="+mj-lt"/>
              </a:rPr>
              <a:t>2. How common is breast cancer?</a:t>
            </a:r>
          </a:p>
        </p:txBody>
      </p:sp>
      <p:graphicFrame>
        <p:nvGraphicFramePr>
          <p:cNvPr id="15" name="Content Placeholder 2">
            <a:extLst>
              <a:ext uri="{FF2B5EF4-FFF2-40B4-BE49-F238E27FC236}">
                <a16:creationId xmlns:a16="http://schemas.microsoft.com/office/drawing/2014/main" id="{0E5B4F16-216F-1757-6775-0A9D704575EC}"/>
              </a:ext>
            </a:extLst>
          </p:cNvPr>
          <p:cNvGraphicFramePr>
            <a:graphicFrameLocks noGrp="1"/>
          </p:cNvGraphicFramePr>
          <p:nvPr>
            <p:ph sz="half" idx="1"/>
            <p:extLst>
              <p:ext uri="{D42A27DB-BD31-4B8C-83A1-F6EECF244321}">
                <p14:modId xmlns:p14="http://schemas.microsoft.com/office/powerpoint/2010/main" val="2583925128"/>
              </p:ext>
            </p:extLst>
          </p:nvPr>
        </p:nvGraphicFramePr>
        <p:xfrm>
          <a:off x="425548" y="1425087"/>
          <a:ext cx="5242560" cy="4432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5" descr="Text&#10;&#10;Description automatically generated">
            <a:extLst>
              <a:ext uri="{FF2B5EF4-FFF2-40B4-BE49-F238E27FC236}">
                <a16:creationId xmlns:a16="http://schemas.microsoft.com/office/drawing/2014/main" id="{BC54A967-3DD9-4EFA-41C7-61E47ABD69E9}"/>
              </a:ext>
            </a:extLst>
          </p:cNvPr>
          <p:cNvPicPr>
            <a:picLocks noChangeAspect="1"/>
          </p:cNvPicPr>
          <p:nvPr/>
        </p:nvPicPr>
        <p:blipFill rotWithShape="1">
          <a:blip r:embed="rId7"/>
          <a:srcRect r="437" b="11259"/>
          <a:stretch/>
        </p:blipFill>
        <p:spPr>
          <a:xfrm>
            <a:off x="9315939" y="5122193"/>
            <a:ext cx="2059366" cy="1515313"/>
          </a:xfrm>
          <a:prstGeom prst="rect">
            <a:avLst/>
          </a:prstGeom>
        </p:spPr>
      </p:pic>
      <p:pic>
        <p:nvPicPr>
          <p:cNvPr id="61" name="Picture 61" descr="Text&#10;&#10;Description automatically generated">
            <a:extLst>
              <a:ext uri="{FF2B5EF4-FFF2-40B4-BE49-F238E27FC236}">
                <a16:creationId xmlns:a16="http://schemas.microsoft.com/office/drawing/2014/main" id="{305472BF-1C3E-A061-BA73-EDAD3DAA6119}"/>
              </a:ext>
            </a:extLst>
          </p:cNvPr>
          <p:cNvPicPr>
            <a:picLocks noChangeAspect="1"/>
          </p:cNvPicPr>
          <p:nvPr/>
        </p:nvPicPr>
        <p:blipFill>
          <a:blip r:embed="rId8"/>
          <a:stretch>
            <a:fillRect/>
          </a:stretch>
        </p:blipFill>
        <p:spPr>
          <a:xfrm>
            <a:off x="5974862" y="5093657"/>
            <a:ext cx="2743200" cy="1613916"/>
          </a:xfrm>
          <a:prstGeom prst="rect">
            <a:avLst/>
          </a:prstGeom>
        </p:spPr>
      </p:pic>
      <p:pic>
        <p:nvPicPr>
          <p:cNvPr id="89" name="Picture 60" descr="Chart&#10;&#10;Description automatically generated">
            <a:extLst>
              <a:ext uri="{FF2B5EF4-FFF2-40B4-BE49-F238E27FC236}">
                <a16:creationId xmlns:a16="http://schemas.microsoft.com/office/drawing/2014/main" id="{A1598B0B-1A95-34DE-A076-92AC61071BE3}"/>
              </a:ext>
            </a:extLst>
          </p:cNvPr>
          <p:cNvPicPr>
            <a:picLocks noChangeAspect="1"/>
          </p:cNvPicPr>
          <p:nvPr/>
        </p:nvPicPr>
        <p:blipFill>
          <a:blip r:embed="rId9"/>
          <a:stretch>
            <a:fillRect/>
          </a:stretch>
        </p:blipFill>
        <p:spPr>
          <a:xfrm>
            <a:off x="6981092" y="1061590"/>
            <a:ext cx="3749431" cy="3972821"/>
          </a:xfrm>
          <a:prstGeom prst="rect">
            <a:avLst/>
          </a:prstGeom>
        </p:spPr>
      </p:pic>
    </p:spTree>
    <p:extLst>
      <p:ext uri="{BB962C8B-B14F-4D97-AF65-F5344CB8AC3E}">
        <p14:creationId xmlns:p14="http://schemas.microsoft.com/office/powerpoint/2010/main" val="3232946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8A20DFE2-8C55-AFF6-C74E-CCC4D6DE0C19}"/>
              </a:ext>
            </a:extLst>
          </p:cNvPr>
          <p:cNvPicPr>
            <a:picLocks noGrp="1" noChangeAspect="1"/>
          </p:cNvPicPr>
          <p:nvPr>
            <p:ph idx="1"/>
          </p:nvPr>
        </p:nvPicPr>
        <p:blipFill>
          <a:blip r:embed="rId2"/>
          <a:stretch>
            <a:fillRect/>
          </a:stretch>
        </p:blipFill>
        <p:spPr>
          <a:xfrm>
            <a:off x="502314" y="434256"/>
            <a:ext cx="11311249" cy="6363800"/>
          </a:xfrm>
        </p:spPr>
      </p:pic>
      <p:sp>
        <p:nvSpPr>
          <p:cNvPr id="2" name="Title 1">
            <a:extLst>
              <a:ext uri="{FF2B5EF4-FFF2-40B4-BE49-F238E27FC236}">
                <a16:creationId xmlns:a16="http://schemas.microsoft.com/office/drawing/2014/main" id="{B3C235A5-5A30-E76E-1DC3-86FCA2A397F2}"/>
              </a:ext>
            </a:extLst>
          </p:cNvPr>
          <p:cNvSpPr>
            <a:spLocks noGrp="1"/>
          </p:cNvSpPr>
          <p:nvPr>
            <p:ph type="title"/>
          </p:nvPr>
        </p:nvSpPr>
        <p:spPr>
          <a:xfrm>
            <a:off x="1718167" y="59944"/>
            <a:ext cx="9086682" cy="471901"/>
          </a:xfrm>
        </p:spPr>
        <p:txBody>
          <a:bodyPr>
            <a:noAutofit/>
          </a:bodyPr>
          <a:lstStyle/>
          <a:p>
            <a:r>
              <a:rPr lang="en-US" sz="4000" dirty="0">
                <a:ea typeface="+mj-lt"/>
                <a:cs typeface="+mj-lt"/>
              </a:rPr>
              <a:t>2. How common is breast cancer? (cont.)</a:t>
            </a:r>
          </a:p>
        </p:txBody>
      </p:sp>
    </p:spTree>
    <p:extLst>
      <p:ext uri="{BB962C8B-B14F-4D97-AF65-F5344CB8AC3E}">
        <p14:creationId xmlns:p14="http://schemas.microsoft.com/office/powerpoint/2010/main" val="1345101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232D70A3-AF0F-4E72-91EE-08AB1EB87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730B163F-62B1-49F8-B81B-B33A5A2D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8" name="Decorative circles">
            <a:extLst>
              <a:ext uri="{FF2B5EF4-FFF2-40B4-BE49-F238E27FC236}">
                <a16:creationId xmlns:a16="http://schemas.microsoft.com/office/drawing/2014/main" id="{73DB3124-5668-42BA-89E5-69CA7AA932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5126" y="310026"/>
            <a:ext cx="896531" cy="5965317"/>
            <a:chOff x="8105126" y="310026"/>
            <a:chExt cx="896531" cy="5965317"/>
          </a:xfrm>
        </p:grpSpPr>
        <p:sp>
          <p:nvSpPr>
            <p:cNvPr id="69" name="Oval 68">
              <a:extLst>
                <a:ext uri="{FF2B5EF4-FFF2-40B4-BE49-F238E27FC236}">
                  <a16:creationId xmlns:a16="http://schemas.microsoft.com/office/drawing/2014/main" id="{4748DB39-7086-43FC-BE06-57C6DD34F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14834" y="5969563"/>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66EA8B5-6418-4709-96A1-B4102C4A9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05126" y="573568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602460C-9D6E-436D-B29C-4ED25EE327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08481" y="310026"/>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0BCB580-EA1F-4A54-B04A-A65A07B4AF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35216" y="735547"/>
              <a:ext cx="466441" cy="466441"/>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Oval 73">
            <a:extLst>
              <a:ext uri="{FF2B5EF4-FFF2-40B4-BE49-F238E27FC236}">
                <a16:creationId xmlns:a16="http://schemas.microsoft.com/office/drawing/2014/main" id="{9CE08144-B464-4286-B95C-90FD53405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211" y="1506406"/>
            <a:ext cx="3529419" cy="3529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2">
            <a:extLst>
              <a:ext uri="{FF2B5EF4-FFF2-40B4-BE49-F238E27FC236}">
                <a16:creationId xmlns:a16="http://schemas.microsoft.com/office/drawing/2014/main" id="{400EAFFB-2224-4BC4-82F4-637A0E2EC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162" y="0"/>
            <a:ext cx="2315058" cy="1533849"/>
          </a:xfrm>
          <a:custGeom>
            <a:avLst/>
            <a:gdLst>
              <a:gd name="connsiteX0" fmla="*/ 67919 w 2315058"/>
              <a:gd name="connsiteY0" fmla="*/ 0 h 1533849"/>
              <a:gd name="connsiteX1" fmla="*/ 2247140 w 2315058"/>
              <a:gd name="connsiteY1" fmla="*/ 0 h 1533849"/>
              <a:gd name="connsiteX2" fmla="*/ 2291541 w 2315058"/>
              <a:gd name="connsiteY2" fmla="*/ 143038 h 1533849"/>
              <a:gd name="connsiteX3" fmla="*/ 2315058 w 2315058"/>
              <a:gd name="connsiteY3" fmla="*/ 376320 h 1533849"/>
              <a:gd name="connsiteX4" fmla="*/ 1157529 w 2315058"/>
              <a:gd name="connsiteY4" fmla="*/ 1533849 h 1533849"/>
              <a:gd name="connsiteX5" fmla="*/ 0 w 2315058"/>
              <a:gd name="connsiteY5" fmla="*/ 376320 h 1533849"/>
              <a:gd name="connsiteX6" fmla="*/ 23517 w 2315058"/>
              <a:gd name="connsiteY6" fmla="*/ 143038 h 153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5058" h="1533849">
                <a:moveTo>
                  <a:pt x="67919" y="0"/>
                </a:moveTo>
                <a:lnTo>
                  <a:pt x="2247140" y="0"/>
                </a:lnTo>
                <a:lnTo>
                  <a:pt x="2291541" y="143038"/>
                </a:lnTo>
                <a:cubicBezTo>
                  <a:pt x="2306961" y="218390"/>
                  <a:pt x="2315058" y="296409"/>
                  <a:pt x="2315058" y="376320"/>
                </a:cubicBezTo>
                <a:cubicBezTo>
                  <a:pt x="2315058" y="1015606"/>
                  <a:pt x="1796815" y="1533849"/>
                  <a:pt x="1157529" y="1533849"/>
                </a:cubicBezTo>
                <a:cubicBezTo>
                  <a:pt x="518244" y="1533849"/>
                  <a:pt x="0" y="1015606"/>
                  <a:pt x="0" y="376320"/>
                </a:cubicBezTo>
                <a:cubicBezTo>
                  <a:pt x="0" y="296409"/>
                  <a:pt x="8098" y="218390"/>
                  <a:pt x="23517" y="1430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1">
            <a:extLst>
              <a:ext uri="{FF2B5EF4-FFF2-40B4-BE49-F238E27FC236}">
                <a16:creationId xmlns:a16="http://schemas.microsoft.com/office/drawing/2014/main" id="{FB44DDDE-536A-4578-B2F6-E59602F57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9918" y="0"/>
            <a:ext cx="2579034" cy="2619754"/>
          </a:xfrm>
          <a:custGeom>
            <a:avLst/>
            <a:gdLst>
              <a:gd name="connsiteX0" fmla="*/ 455682 w 2579034"/>
              <a:gd name="connsiteY0" fmla="*/ 0 h 2619754"/>
              <a:gd name="connsiteX1" fmla="*/ 2579034 w 2579034"/>
              <a:gd name="connsiteY1" fmla="*/ 0 h 2619754"/>
              <a:gd name="connsiteX2" fmla="*/ 2579034 w 2579034"/>
              <a:gd name="connsiteY2" fmla="*/ 2202359 h 2619754"/>
              <a:gd name="connsiteX3" fmla="*/ 2504372 w 2579034"/>
              <a:gd name="connsiteY3" fmla="*/ 2270216 h 2619754"/>
              <a:gd name="connsiteX4" fmla="*/ 1530703 w 2579034"/>
              <a:gd name="connsiteY4" fmla="*/ 2619754 h 2619754"/>
              <a:gd name="connsiteX5" fmla="*/ 0 w 2579034"/>
              <a:gd name="connsiteY5" fmla="*/ 1089051 h 2619754"/>
              <a:gd name="connsiteX6" fmla="*/ 448332 w 2579034"/>
              <a:gd name="connsiteY6" fmla="*/ 6680 h 261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pic>
        <p:nvPicPr>
          <p:cNvPr id="7" name="Picture 8" descr="Chart, bar chart&#10;&#10;Description automatically generated">
            <a:extLst>
              <a:ext uri="{FF2B5EF4-FFF2-40B4-BE49-F238E27FC236}">
                <a16:creationId xmlns:a16="http://schemas.microsoft.com/office/drawing/2014/main" id="{D2F84C45-B15F-2BE9-6A30-12AE6679627C}"/>
              </a:ext>
            </a:extLst>
          </p:cNvPr>
          <p:cNvPicPr>
            <a:picLocks noChangeAspect="1"/>
          </p:cNvPicPr>
          <p:nvPr/>
        </p:nvPicPr>
        <p:blipFill>
          <a:blip r:embed="rId2"/>
          <a:stretch>
            <a:fillRect/>
          </a:stretch>
        </p:blipFill>
        <p:spPr>
          <a:xfrm>
            <a:off x="7035055" y="2060342"/>
            <a:ext cx="2401187" cy="2359165"/>
          </a:xfrm>
          <a:prstGeom prst="rect">
            <a:avLst/>
          </a:prstGeom>
        </p:spPr>
      </p:pic>
      <p:pic>
        <p:nvPicPr>
          <p:cNvPr id="5" name="Picture 6">
            <a:extLst>
              <a:ext uri="{FF2B5EF4-FFF2-40B4-BE49-F238E27FC236}">
                <a16:creationId xmlns:a16="http://schemas.microsoft.com/office/drawing/2014/main" id="{048D70BA-0975-BB7A-D0EE-23DEF8545AC0}"/>
              </a:ext>
            </a:extLst>
          </p:cNvPr>
          <p:cNvPicPr>
            <a:picLocks noChangeAspect="1"/>
          </p:cNvPicPr>
          <p:nvPr/>
        </p:nvPicPr>
        <p:blipFill>
          <a:blip r:embed="rId3"/>
          <a:stretch>
            <a:fillRect/>
          </a:stretch>
        </p:blipFill>
        <p:spPr>
          <a:xfrm>
            <a:off x="10075289" y="85488"/>
            <a:ext cx="1958442" cy="1958442"/>
          </a:xfrm>
          <a:prstGeom prst="rect">
            <a:avLst/>
          </a:prstGeom>
        </p:spPr>
      </p:pic>
      <p:sp>
        <p:nvSpPr>
          <p:cNvPr id="80" name="Oval 3">
            <a:extLst>
              <a:ext uri="{FF2B5EF4-FFF2-40B4-BE49-F238E27FC236}">
                <a16:creationId xmlns:a16="http://schemas.microsoft.com/office/drawing/2014/main" id="{2FD4BE88-88E5-43BA-906A-65B16B1F6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9613" y="4258197"/>
            <a:ext cx="2315057" cy="231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2" name="Picture 53" descr="Text&#10;&#10;Description automatically generated">
            <a:extLst>
              <a:ext uri="{FF2B5EF4-FFF2-40B4-BE49-F238E27FC236}">
                <a16:creationId xmlns:a16="http://schemas.microsoft.com/office/drawing/2014/main" id="{8C3F907D-5C63-F2F2-4F87-37B7C97CDD0D}"/>
              </a:ext>
            </a:extLst>
          </p:cNvPr>
          <p:cNvPicPr>
            <a:picLocks noChangeAspect="1"/>
          </p:cNvPicPr>
          <p:nvPr/>
        </p:nvPicPr>
        <p:blipFill>
          <a:blip r:embed="rId4"/>
          <a:stretch>
            <a:fillRect/>
          </a:stretch>
        </p:blipFill>
        <p:spPr>
          <a:xfrm>
            <a:off x="679092" y="382555"/>
            <a:ext cx="3371584" cy="2948474"/>
          </a:xfrm>
          <a:prstGeom prst="rect">
            <a:avLst/>
          </a:prstGeom>
        </p:spPr>
      </p:pic>
      <p:graphicFrame>
        <p:nvGraphicFramePr>
          <p:cNvPr id="59" name="Content Placeholder 2">
            <a:extLst>
              <a:ext uri="{FF2B5EF4-FFF2-40B4-BE49-F238E27FC236}">
                <a16:creationId xmlns:a16="http://schemas.microsoft.com/office/drawing/2014/main" id="{3753045F-FBCA-93E8-0B68-61B0C9295550}"/>
              </a:ext>
            </a:extLst>
          </p:cNvPr>
          <p:cNvGraphicFramePr>
            <a:graphicFrameLocks noGrp="1"/>
          </p:cNvGraphicFramePr>
          <p:nvPr>
            <p:ph idx="1"/>
            <p:extLst>
              <p:ext uri="{D42A27DB-BD31-4B8C-83A1-F6EECF244321}">
                <p14:modId xmlns:p14="http://schemas.microsoft.com/office/powerpoint/2010/main" val="3237403474"/>
              </p:ext>
            </p:extLst>
          </p:nvPr>
        </p:nvGraphicFramePr>
        <p:xfrm>
          <a:off x="279009" y="3428999"/>
          <a:ext cx="6102614" cy="31485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Picture 7" descr="A picture containing diagram&#10;&#10;Description automatically generated">
            <a:extLst>
              <a:ext uri="{FF2B5EF4-FFF2-40B4-BE49-F238E27FC236}">
                <a16:creationId xmlns:a16="http://schemas.microsoft.com/office/drawing/2014/main" id="{6A21F3B3-870C-BE55-1192-363D199BA388}"/>
              </a:ext>
            </a:extLst>
          </p:cNvPr>
          <p:cNvPicPr>
            <a:picLocks noChangeAspect="1"/>
          </p:cNvPicPr>
          <p:nvPr/>
        </p:nvPicPr>
        <p:blipFill>
          <a:blip r:embed="rId10"/>
          <a:stretch>
            <a:fillRect/>
          </a:stretch>
        </p:blipFill>
        <p:spPr>
          <a:xfrm>
            <a:off x="9272541" y="4762957"/>
            <a:ext cx="2706610" cy="1300736"/>
          </a:xfrm>
          <a:prstGeom prst="rect">
            <a:avLst/>
          </a:prstGeom>
        </p:spPr>
      </p:pic>
      <p:sp>
        <p:nvSpPr>
          <p:cNvPr id="2" name="Title 1">
            <a:extLst>
              <a:ext uri="{FF2B5EF4-FFF2-40B4-BE49-F238E27FC236}">
                <a16:creationId xmlns:a16="http://schemas.microsoft.com/office/drawing/2014/main" id="{55112BDB-86EB-A8EA-DDDE-0980FE125CB2}"/>
              </a:ext>
            </a:extLst>
          </p:cNvPr>
          <p:cNvSpPr>
            <a:spLocks noGrp="1"/>
          </p:cNvSpPr>
          <p:nvPr>
            <p:ph type="title"/>
          </p:nvPr>
        </p:nvSpPr>
        <p:spPr>
          <a:xfrm>
            <a:off x="1320023" y="64860"/>
            <a:ext cx="9086682" cy="471901"/>
          </a:xfrm>
        </p:spPr>
        <p:txBody>
          <a:bodyPr>
            <a:noAutofit/>
          </a:bodyPr>
          <a:lstStyle/>
          <a:p>
            <a:r>
              <a:rPr lang="en-US" sz="4000" dirty="0">
                <a:ea typeface="+mj-lt"/>
                <a:cs typeface="+mj-lt"/>
              </a:rPr>
              <a:t>2. How common is breast cancer? (cont.)</a:t>
            </a:r>
          </a:p>
        </p:txBody>
      </p:sp>
    </p:spTree>
    <p:extLst>
      <p:ext uri="{BB962C8B-B14F-4D97-AF65-F5344CB8AC3E}">
        <p14:creationId xmlns:p14="http://schemas.microsoft.com/office/powerpoint/2010/main" val="170249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47314-C2B0-08FA-8C0B-E3391E9D868D}"/>
              </a:ext>
            </a:extLst>
          </p:cNvPr>
          <p:cNvSpPr>
            <a:spLocks noGrp="1"/>
          </p:cNvSpPr>
          <p:nvPr>
            <p:ph type="title"/>
          </p:nvPr>
        </p:nvSpPr>
        <p:spPr>
          <a:xfrm>
            <a:off x="669373" y="74645"/>
            <a:ext cx="10659110" cy="793102"/>
          </a:xfrm>
        </p:spPr>
        <p:txBody>
          <a:bodyPr>
            <a:normAutofit fontScale="90000"/>
          </a:bodyPr>
          <a:lstStyle/>
          <a:p>
            <a:r>
              <a:rPr lang="en-US" dirty="0">
                <a:ea typeface="+mj-lt"/>
                <a:cs typeface="+mj-lt"/>
              </a:rPr>
              <a:t>3. General observations on diagnosis</a:t>
            </a:r>
            <a:endParaRPr lang="en-US" dirty="0"/>
          </a:p>
        </p:txBody>
      </p:sp>
      <p:sp>
        <p:nvSpPr>
          <p:cNvPr id="3" name="Content Placeholder 2">
            <a:extLst>
              <a:ext uri="{FF2B5EF4-FFF2-40B4-BE49-F238E27FC236}">
                <a16:creationId xmlns:a16="http://schemas.microsoft.com/office/drawing/2014/main" id="{19411F9B-75D9-B41B-5F9F-E4BC5D843246}"/>
              </a:ext>
            </a:extLst>
          </p:cNvPr>
          <p:cNvSpPr>
            <a:spLocks noGrp="1"/>
          </p:cNvSpPr>
          <p:nvPr>
            <p:ph idx="1"/>
          </p:nvPr>
        </p:nvSpPr>
        <p:spPr>
          <a:xfrm>
            <a:off x="543226" y="942778"/>
            <a:ext cx="11053557" cy="5578452"/>
          </a:xfrm>
        </p:spPr>
        <p:txBody>
          <a:bodyPr vert="horz" lIns="91440" tIns="45720" rIns="91440" bIns="45720" rtlCol="0" anchor="t">
            <a:normAutofit fontScale="92500" lnSpcReduction="20000"/>
          </a:bodyPr>
          <a:lstStyle/>
          <a:p>
            <a:r>
              <a:rPr lang="en-US" b="1" dirty="0">
                <a:ea typeface="+mn-lt"/>
                <a:cs typeface="+mn-lt"/>
              </a:rPr>
              <a:t>Early detection</a:t>
            </a:r>
            <a:r>
              <a:rPr lang="en-US" dirty="0">
                <a:ea typeface="+mn-lt"/>
                <a:cs typeface="+mn-lt"/>
              </a:rPr>
              <a:t> is the key to reduce the death rate (40% or more) </a:t>
            </a:r>
            <a:r>
              <a:rPr lang="en-US" baseline="30000" dirty="0">
                <a:ea typeface="+mn-lt"/>
                <a:cs typeface="+mn-lt"/>
              </a:rPr>
              <a:t>[2]</a:t>
            </a:r>
            <a:r>
              <a:rPr lang="en-US" dirty="0">
                <a:ea typeface="+mn-lt"/>
                <a:cs typeface="+mn-lt"/>
              </a:rPr>
              <a:t>. </a:t>
            </a:r>
          </a:p>
          <a:p>
            <a:pPr>
              <a:buClr>
                <a:srgbClr val="B1005E"/>
              </a:buClr>
            </a:pPr>
            <a:r>
              <a:rPr lang="en-US" dirty="0">
                <a:ea typeface="+mn-lt"/>
                <a:cs typeface="+mn-lt"/>
              </a:rPr>
              <a:t>The earlier the cancers are detected, the better treatment can be provided </a:t>
            </a:r>
            <a:r>
              <a:rPr lang="en-US" baseline="30000" dirty="0">
                <a:ea typeface="+mn-lt"/>
                <a:cs typeface="+mn-lt"/>
              </a:rPr>
              <a:t>[2]</a:t>
            </a:r>
            <a:r>
              <a:rPr lang="en-US" dirty="0">
                <a:ea typeface="+mn-lt"/>
                <a:cs typeface="+mn-lt"/>
              </a:rPr>
              <a:t>. </a:t>
            </a:r>
          </a:p>
          <a:p>
            <a:pPr>
              <a:buClr>
                <a:srgbClr val="B1005E"/>
              </a:buClr>
            </a:pPr>
            <a:r>
              <a:rPr lang="en-US" dirty="0">
                <a:ea typeface="+mn-lt"/>
                <a:cs typeface="+mn-lt"/>
              </a:rPr>
              <a:t>However, early detection requires an accurate and reliable diagnosis which should also be able to distinguish benign and malignant tumors </a:t>
            </a:r>
            <a:r>
              <a:rPr lang="en-US" baseline="30000" dirty="0">
                <a:ea typeface="+mn-lt"/>
                <a:cs typeface="+mn-lt"/>
              </a:rPr>
              <a:t>[2]</a:t>
            </a:r>
            <a:r>
              <a:rPr lang="en-US" dirty="0">
                <a:ea typeface="+mn-lt"/>
                <a:cs typeface="+mn-lt"/>
              </a:rPr>
              <a:t>. </a:t>
            </a:r>
          </a:p>
          <a:p>
            <a:pPr>
              <a:buClr>
                <a:srgbClr val="B1005E"/>
              </a:buClr>
            </a:pPr>
            <a:r>
              <a:rPr lang="en-US" dirty="0">
                <a:ea typeface="+mn-lt"/>
                <a:cs typeface="+mn-lt"/>
              </a:rPr>
              <a:t>A good detection approach should produce both</a:t>
            </a:r>
            <a:r>
              <a:rPr lang="en-US" b="1" dirty="0">
                <a:ea typeface="+mn-lt"/>
                <a:cs typeface="+mn-lt"/>
              </a:rPr>
              <a:t> low false positive (FP)</a:t>
            </a:r>
            <a:r>
              <a:rPr lang="en-US" dirty="0">
                <a:ea typeface="+mn-lt"/>
                <a:cs typeface="+mn-lt"/>
              </a:rPr>
              <a:t> rate and false negative (FN) rate </a:t>
            </a:r>
            <a:r>
              <a:rPr lang="en-US" baseline="30000" dirty="0">
                <a:ea typeface="+mn-lt"/>
                <a:cs typeface="+mn-lt"/>
              </a:rPr>
              <a:t>[2]</a:t>
            </a:r>
            <a:r>
              <a:rPr lang="en-US" dirty="0">
                <a:ea typeface="+mn-lt"/>
                <a:cs typeface="+mn-lt"/>
              </a:rPr>
              <a:t>. </a:t>
            </a:r>
          </a:p>
          <a:p>
            <a:pPr>
              <a:buClr>
                <a:srgbClr val="B1005E"/>
              </a:buClr>
            </a:pPr>
            <a:r>
              <a:rPr lang="en-US" dirty="0">
                <a:ea typeface="+mn-lt"/>
                <a:cs typeface="+mn-lt"/>
              </a:rPr>
              <a:t>Although breast cancer incidence has increased over the past decade, breast cancer mortality has declined among women of all ages </a:t>
            </a:r>
            <a:r>
              <a:rPr lang="en-US" baseline="30000" dirty="0">
                <a:ea typeface="+mn-lt"/>
                <a:cs typeface="+mn-lt"/>
              </a:rPr>
              <a:t>[2]</a:t>
            </a:r>
            <a:r>
              <a:rPr lang="en-US" dirty="0">
                <a:ea typeface="+mn-lt"/>
                <a:cs typeface="+mn-lt"/>
              </a:rPr>
              <a:t>. </a:t>
            </a:r>
          </a:p>
          <a:p>
            <a:pPr>
              <a:buClr>
                <a:srgbClr val="B1005E"/>
              </a:buClr>
            </a:pPr>
            <a:r>
              <a:rPr lang="en-US" dirty="0">
                <a:ea typeface="+mn-lt"/>
                <a:cs typeface="+mn-lt"/>
              </a:rPr>
              <a:t>Breast cancer may be detected via a cautious study of clinical history, physical examination, and imaging with either mammography or ultrasound </a:t>
            </a:r>
            <a:r>
              <a:rPr lang="en-US" baseline="30000" dirty="0">
                <a:ea typeface="+mn-lt"/>
                <a:cs typeface="+mn-lt"/>
              </a:rPr>
              <a:t>[1]</a:t>
            </a:r>
            <a:r>
              <a:rPr lang="en-US" dirty="0">
                <a:ea typeface="+mn-lt"/>
                <a:cs typeface="+mn-lt"/>
              </a:rPr>
              <a:t>. </a:t>
            </a:r>
          </a:p>
          <a:p>
            <a:pPr>
              <a:buClr>
                <a:srgbClr val="B1005E"/>
              </a:buClr>
            </a:pPr>
            <a:r>
              <a:rPr lang="en-US" dirty="0">
                <a:ea typeface="+mn-lt"/>
                <a:cs typeface="+mn-lt"/>
              </a:rPr>
              <a:t>However, definitive diagnosis of a breast mass can only be established through fine-needle aspiration (FNA) biopsy, core needle biopsy, or excisional biopsy </a:t>
            </a:r>
            <a:r>
              <a:rPr lang="en-US" baseline="30000" dirty="0">
                <a:ea typeface="+mn-lt"/>
                <a:cs typeface="+mn-lt"/>
              </a:rPr>
              <a:t>[1]</a:t>
            </a:r>
            <a:r>
              <a:rPr lang="en-US" dirty="0">
                <a:ea typeface="+mn-lt"/>
                <a:cs typeface="+mn-lt"/>
              </a:rPr>
              <a:t>. </a:t>
            </a:r>
          </a:p>
          <a:p>
            <a:pPr>
              <a:buClr>
                <a:srgbClr val="B1005E"/>
              </a:buClr>
            </a:pPr>
            <a:r>
              <a:rPr lang="en-US" dirty="0">
                <a:ea typeface="+mn-lt"/>
                <a:cs typeface="+mn-lt"/>
              </a:rPr>
              <a:t>Among these methods, </a:t>
            </a:r>
            <a:r>
              <a:rPr lang="en-US" b="1" dirty="0">
                <a:ea typeface="+mn-lt"/>
                <a:cs typeface="+mn-lt"/>
              </a:rPr>
              <a:t>FNA </a:t>
            </a:r>
            <a:r>
              <a:rPr lang="en-US" dirty="0">
                <a:ea typeface="+mn-lt"/>
                <a:cs typeface="+mn-lt"/>
              </a:rPr>
              <a:t>is the easiest and fastest method of obtaining a breast biopsy, and is effective for women who have fluid-filled cysts </a:t>
            </a:r>
            <a:r>
              <a:rPr lang="en-US" baseline="30000" dirty="0">
                <a:ea typeface="+mn-lt"/>
                <a:cs typeface="+mn-lt"/>
              </a:rPr>
              <a:t>[1]</a:t>
            </a:r>
            <a:r>
              <a:rPr lang="en-US" dirty="0">
                <a:ea typeface="+mn-lt"/>
                <a:cs typeface="+mn-lt"/>
              </a:rPr>
              <a:t>. </a:t>
            </a:r>
          </a:p>
          <a:p>
            <a:pPr>
              <a:buClr>
                <a:srgbClr val="B1005E"/>
              </a:buClr>
            </a:pPr>
            <a:r>
              <a:rPr lang="en-US" dirty="0">
                <a:ea typeface="+mn-lt"/>
                <a:cs typeface="+mn-lt"/>
              </a:rPr>
              <a:t>FNA uses a needle smaller than those used for blood tests to remove fluid, cells, and small fragments of tissue for examination under a microscope </a:t>
            </a:r>
            <a:r>
              <a:rPr lang="en-US" baseline="30000" dirty="0">
                <a:ea typeface="+mn-lt"/>
                <a:cs typeface="+mn-lt"/>
              </a:rPr>
              <a:t>[1]</a:t>
            </a:r>
            <a:r>
              <a:rPr lang="en-US" dirty="0">
                <a:ea typeface="+mn-lt"/>
                <a:cs typeface="+mn-lt"/>
              </a:rPr>
              <a:t>. </a:t>
            </a:r>
          </a:p>
          <a:p>
            <a:pPr>
              <a:buClr>
                <a:srgbClr val="B1005E"/>
              </a:buClr>
            </a:pPr>
            <a:r>
              <a:rPr lang="en-US" dirty="0">
                <a:ea typeface="+mn-lt"/>
                <a:cs typeface="+mn-lt"/>
              </a:rPr>
              <a:t>However, it is well known that expert radiologists can miss a significant proportion of abnormalities </a:t>
            </a:r>
            <a:r>
              <a:rPr lang="en-US" baseline="30000" dirty="0">
                <a:ea typeface="+mn-lt"/>
                <a:cs typeface="+mn-lt"/>
              </a:rPr>
              <a:t>[2]</a:t>
            </a:r>
            <a:r>
              <a:rPr lang="en-US" dirty="0">
                <a:ea typeface="+mn-lt"/>
                <a:cs typeface="+mn-lt"/>
              </a:rPr>
              <a:t>.</a:t>
            </a:r>
          </a:p>
          <a:p>
            <a:pPr>
              <a:buClr>
                <a:srgbClr val="B1005E"/>
              </a:buClr>
            </a:pPr>
            <a:r>
              <a:rPr lang="en-US" dirty="0">
                <a:ea typeface="+mn-lt"/>
                <a:cs typeface="+mn-lt"/>
              </a:rPr>
              <a:t>Conventional methods of monitoring and diagnosing the diseases rely on detecting the presence of </a:t>
            </a:r>
            <a:r>
              <a:rPr lang="en-US" b="1" dirty="0">
                <a:ea typeface="+mn-lt"/>
                <a:cs typeface="+mn-lt"/>
              </a:rPr>
              <a:t>particular signal features</a:t>
            </a:r>
            <a:r>
              <a:rPr lang="en-US" dirty="0">
                <a:ea typeface="+mn-lt"/>
                <a:cs typeface="+mn-lt"/>
              </a:rPr>
              <a:t> by a human observer </a:t>
            </a:r>
            <a:r>
              <a:rPr lang="en-US" baseline="30000" dirty="0">
                <a:ea typeface="+mn-lt"/>
                <a:cs typeface="+mn-lt"/>
              </a:rPr>
              <a:t>[2]</a:t>
            </a:r>
            <a:r>
              <a:rPr lang="en-US" dirty="0">
                <a:ea typeface="+mn-lt"/>
                <a:cs typeface="+mn-lt"/>
              </a:rPr>
              <a:t>.</a:t>
            </a:r>
            <a:endParaRPr lang="en-US" dirty="0"/>
          </a:p>
          <a:p>
            <a:pPr>
              <a:buClr>
                <a:srgbClr val="B1005E"/>
              </a:buClr>
            </a:pPr>
            <a:r>
              <a:rPr lang="en-US" dirty="0">
                <a:ea typeface="+mn-lt"/>
                <a:cs typeface="+mn-lt"/>
              </a:rPr>
              <a:t>In addition, a large number of mammographic abnormalities turn out to be benign after biopsy </a:t>
            </a:r>
            <a:r>
              <a:rPr lang="en-US" baseline="30000" dirty="0">
                <a:ea typeface="+mn-lt"/>
                <a:cs typeface="+mn-lt"/>
              </a:rPr>
              <a:t>[2]</a:t>
            </a:r>
            <a:r>
              <a:rPr lang="en-US" dirty="0">
                <a:ea typeface="+mn-lt"/>
                <a:cs typeface="+mn-lt"/>
              </a:rPr>
              <a:t>. </a:t>
            </a:r>
          </a:p>
          <a:p>
            <a:pPr>
              <a:buClr>
                <a:srgbClr val="B1005E"/>
              </a:buClr>
            </a:pPr>
            <a:endParaRPr lang="en-US" dirty="0">
              <a:cs typeface="Calibri"/>
            </a:endParaRPr>
          </a:p>
        </p:txBody>
      </p:sp>
    </p:spTree>
    <p:extLst>
      <p:ext uri="{BB962C8B-B14F-4D97-AF65-F5344CB8AC3E}">
        <p14:creationId xmlns:p14="http://schemas.microsoft.com/office/powerpoint/2010/main" val="267361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0D43B9-F740-2F62-2FAC-53C50486ED09}"/>
              </a:ext>
            </a:extLst>
          </p:cNvPr>
          <p:cNvSpPr>
            <a:spLocks noGrp="1"/>
          </p:cNvSpPr>
          <p:nvPr>
            <p:ph idx="1"/>
          </p:nvPr>
        </p:nvSpPr>
        <p:spPr>
          <a:xfrm>
            <a:off x="712916" y="335969"/>
            <a:ext cx="11116310" cy="5741065"/>
          </a:xfrm>
        </p:spPr>
        <p:txBody>
          <a:bodyPr vert="horz" lIns="91440" tIns="45720" rIns="91440" bIns="45720" rtlCol="0" anchor="t">
            <a:normAutofit/>
          </a:bodyPr>
          <a:lstStyle/>
          <a:p>
            <a:pPr>
              <a:buClr>
                <a:srgbClr val="420023">
                  <a:lumMod val="75000"/>
                  <a:lumOff val="25000"/>
                </a:srgbClr>
              </a:buClr>
            </a:pPr>
            <a:endParaRPr lang="en-US" dirty="0">
              <a:cs typeface="Calibri"/>
            </a:endParaRPr>
          </a:p>
          <a:p>
            <a:pPr>
              <a:buClr>
                <a:srgbClr val="B1005E"/>
              </a:buClr>
            </a:pPr>
            <a:r>
              <a:rPr lang="en-US" dirty="0">
                <a:cs typeface="Calibri"/>
              </a:rPr>
              <a:t>Due to large number of patients in intensive care units and the need for continuous observation of such conditions, several </a:t>
            </a:r>
            <a:r>
              <a:rPr lang="en-US" b="1" dirty="0">
                <a:cs typeface="Calibri"/>
              </a:rPr>
              <a:t>computer aided-diagnosis</a:t>
            </a:r>
            <a:r>
              <a:rPr lang="en-US" dirty="0">
                <a:cs typeface="Calibri"/>
              </a:rPr>
              <a:t> (CAD) approaches for automated diagnostic systems have been developed in the past ten years to attempt to solve this problem </a:t>
            </a:r>
            <a:r>
              <a:rPr lang="en-US" baseline="30000" dirty="0">
                <a:ea typeface="+mn-lt"/>
                <a:cs typeface="+mn-lt"/>
              </a:rPr>
              <a:t>[2]</a:t>
            </a:r>
            <a:r>
              <a:rPr lang="en-US" dirty="0">
                <a:cs typeface="Calibri"/>
              </a:rPr>
              <a:t>. </a:t>
            </a:r>
          </a:p>
          <a:p>
            <a:pPr>
              <a:buClr>
                <a:srgbClr val="B1005E"/>
              </a:buClr>
            </a:pPr>
            <a:r>
              <a:rPr lang="en-US" dirty="0">
                <a:cs typeface="Calibri"/>
              </a:rPr>
              <a:t>Such techniques work by transforming the mostly qualitative diagnostic criteria into a more objective quantitative feature classification problem </a:t>
            </a:r>
            <a:r>
              <a:rPr lang="en-US" baseline="30000" dirty="0">
                <a:ea typeface="+mn-lt"/>
                <a:cs typeface="+mn-lt"/>
              </a:rPr>
              <a:t>[2]</a:t>
            </a:r>
            <a:r>
              <a:rPr lang="en-US" dirty="0">
                <a:cs typeface="Calibri"/>
              </a:rPr>
              <a:t>. </a:t>
            </a:r>
          </a:p>
          <a:p>
            <a:pPr>
              <a:buClr>
                <a:srgbClr val="B1005E"/>
              </a:buClr>
            </a:pPr>
            <a:r>
              <a:rPr lang="en-US" dirty="0">
                <a:ea typeface="+mn-lt"/>
                <a:cs typeface="+mn-lt"/>
              </a:rPr>
              <a:t>In 1998, the U. S. Food and Drug Administration (FDA) approved the first commercial CAD system for use as a second reader to assist in the detection of breast cancer in screening mammography </a:t>
            </a:r>
            <a:r>
              <a:rPr lang="en-US" baseline="30000" dirty="0">
                <a:ea typeface="+mn-lt"/>
                <a:cs typeface="+mn-lt"/>
              </a:rPr>
              <a:t>[22]</a:t>
            </a:r>
            <a:r>
              <a:rPr lang="en-US" dirty="0">
                <a:ea typeface="+mn-lt"/>
                <a:cs typeface="+mn-lt"/>
              </a:rPr>
              <a:t>. </a:t>
            </a:r>
            <a:endParaRPr lang="en-US" dirty="0">
              <a:cs typeface="Calibri"/>
            </a:endParaRPr>
          </a:p>
          <a:p>
            <a:pPr>
              <a:buClr>
                <a:srgbClr val="B1005E"/>
              </a:buClr>
            </a:pPr>
            <a:r>
              <a:rPr lang="en-US" dirty="0">
                <a:cs typeface="Calibri"/>
              </a:rPr>
              <a:t>Below figure shows the various stages followed for the design of a classification system </a:t>
            </a:r>
            <a:r>
              <a:rPr lang="en-US" baseline="30000" dirty="0">
                <a:ea typeface="+mn-lt"/>
                <a:cs typeface="+mn-lt"/>
              </a:rPr>
              <a:t>[2]</a:t>
            </a:r>
            <a:r>
              <a:rPr lang="en-US" dirty="0">
                <a:cs typeface="Calibri"/>
              </a:rPr>
              <a:t>. </a:t>
            </a:r>
          </a:p>
          <a:p>
            <a:pPr>
              <a:buClr>
                <a:srgbClr val="B1005E"/>
              </a:buClr>
            </a:pPr>
            <a:r>
              <a:rPr lang="en-US" dirty="0">
                <a:cs typeface="Calibri"/>
              </a:rPr>
              <a:t>As it is apparent from the feedback arrows, these stages are not independent </a:t>
            </a:r>
            <a:r>
              <a:rPr lang="en-US" baseline="30000" dirty="0">
                <a:ea typeface="+mn-lt"/>
                <a:cs typeface="+mn-lt"/>
              </a:rPr>
              <a:t>[2]</a:t>
            </a:r>
            <a:r>
              <a:rPr lang="en-US" dirty="0">
                <a:cs typeface="Calibri"/>
              </a:rPr>
              <a:t>. </a:t>
            </a:r>
          </a:p>
          <a:p>
            <a:pPr>
              <a:buClr>
                <a:srgbClr val="B1005E"/>
              </a:buClr>
            </a:pPr>
            <a:r>
              <a:rPr lang="en-US" dirty="0">
                <a:cs typeface="Calibri"/>
              </a:rPr>
              <a:t>On the contrary, they are interrelated and, depending on the results, one may go back to redesign earlier stages in order to improve the overall performance </a:t>
            </a:r>
            <a:r>
              <a:rPr lang="en-US" baseline="30000" dirty="0">
                <a:ea typeface="+mn-lt"/>
                <a:cs typeface="+mn-lt"/>
              </a:rPr>
              <a:t>[2]</a:t>
            </a:r>
            <a:r>
              <a:rPr lang="en-US" dirty="0">
                <a:cs typeface="Calibri"/>
              </a:rPr>
              <a:t>. </a:t>
            </a:r>
          </a:p>
          <a:p>
            <a:pPr>
              <a:buClr>
                <a:srgbClr val="B1005E"/>
              </a:buClr>
            </a:pPr>
            <a:endParaRPr lang="en-US" dirty="0">
              <a:cs typeface="Calibri"/>
            </a:endParaRPr>
          </a:p>
        </p:txBody>
      </p:sp>
      <p:grpSp>
        <p:nvGrpSpPr>
          <p:cNvPr id="6" name="Group 5">
            <a:extLst>
              <a:ext uri="{FF2B5EF4-FFF2-40B4-BE49-F238E27FC236}">
                <a16:creationId xmlns:a16="http://schemas.microsoft.com/office/drawing/2014/main" id="{F7AC8CA0-0E74-B4A4-7D6D-C34475013DAB}"/>
              </a:ext>
            </a:extLst>
          </p:cNvPr>
          <p:cNvGrpSpPr/>
          <p:nvPr/>
        </p:nvGrpSpPr>
        <p:grpSpPr>
          <a:xfrm>
            <a:off x="796566" y="4649721"/>
            <a:ext cx="10185893" cy="2113166"/>
            <a:chOff x="777240" y="3990474"/>
            <a:chExt cx="8160578" cy="1885816"/>
          </a:xfrm>
        </p:grpSpPr>
        <p:pic>
          <p:nvPicPr>
            <p:cNvPr id="4" name="Picture 4" descr="Text&#10;&#10;Description automatically generated">
              <a:extLst>
                <a:ext uri="{FF2B5EF4-FFF2-40B4-BE49-F238E27FC236}">
                  <a16:creationId xmlns:a16="http://schemas.microsoft.com/office/drawing/2014/main" id="{4D2E428E-73F8-7CB2-79DB-A2FB903B955E}"/>
                </a:ext>
              </a:extLst>
            </p:cNvPr>
            <p:cNvPicPr>
              <a:picLocks noChangeAspect="1"/>
            </p:cNvPicPr>
            <p:nvPr/>
          </p:nvPicPr>
          <p:blipFill rotWithShape="1">
            <a:blip r:embed="rId2"/>
            <a:srcRect l="57162" t="50302" r="8418" b="36651"/>
            <a:stretch/>
          </p:blipFill>
          <p:spPr>
            <a:xfrm>
              <a:off x="777240" y="3990474"/>
              <a:ext cx="8160578" cy="1735330"/>
            </a:xfrm>
            <a:prstGeom prst="rect">
              <a:avLst/>
            </a:prstGeom>
          </p:spPr>
        </p:pic>
        <p:pic>
          <p:nvPicPr>
            <p:cNvPr id="5" name="Picture 5" descr="Text&#10;&#10;Description automatically generated">
              <a:extLst>
                <a:ext uri="{FF2B5EF4-FFF2-40B4-BE49-F238E27FC236}">
                  <a16:creationId xmlns:a16="http://schemas.microsoft.com/office/drawing/2014/main" id="{237A5BD7-9FAE-DF30-0201-19A55CC3DBEA}"/>
                </a:ext>
              </a:extLst>
            </p:cNvPr>
            <p:cNvPicPr>
              <a:picLocks noChangeAspect="1"/>
            </p:cNvPicPr>
            <p:nvPr/>
          </p:nvPicPr>
          <p:blipFill rotWithShape="1">
            <a:blip r:embed="rId2"/>
            <a:srcRect l="63845" t="62916" r="11813" b="33163"/>
            <a:stretch/>
          </p:blipFill>
          <p:spPr>
            <a:xfrm>
              <a:off x="2418348" y="5414712"/>
              <a:ext cx="5106500" cy="461578"/>
            </a:xfrm>
            <a:prstGeom prst="rect">
              <a:avLst/>
            </a:prstGeom>
          </p:spPr>
        </p:pic>
      </p:grpSp>
      <p:sp>
        <p:nvSpPr>
          <p:cNvPr id="7" name="Title 1">
            <a:extLst>
              <a:ext uri="{FF2B5EF4-FFF2-40B4-BE49-F238E27FC236}">
                <a16:creationId xmlns:a16="http://schemas.microsoft.com/office/drawing/2014/main" id="{9F2ADEF0-8566-2973-8308-EDEACD637CBA}"/>
              </a:ext>
            </a:extLst>
          </p:cNvPr>
          <p:cNvSpPr>
            <a:spLocks noGrp="1"/>
          </p:cNvSpPr>
          <p:nvPr>
            <p:ph type="title"/>
          </p:nvPr>
        </p:nvSpPr>
        <p:spPr>
          <a:xfrm>
            <a:off x="712916" y="-184693"/>
            <a:ext cx="10680881" cy="1107849"/>
          </a:xfrm>
        </p:spPr>
        <p:txBody>
          <a:bodyPr>
            <a:normAutofit/>
          </a:bodyPr>
          <a:lstStyle/>
          <a:p>
            <a:r>
              <a:rPr lang="en-US" sz="4400" dirty="0">
                <a:ea typeface="+mj-lt"/>
                <a:cs typeface="+mj-lt"/>
              </a:rPr>
              <a:t>3. General observations on diagnosis (cont.)</a:t>
            </a:r>
            <a:endParaRPr lang="en-US" sz="4400" dirty="0"/>
          </a:p>
        </p:txBody>
      </p:sp>
    </p:spTree>
    <p:extLst>
      <p:ext uri="{BB962C8B-B14F-4D97-AF65-F5344CB8AC3E}">
        <p14:creationId xmlns:p14="http://schemas.microsoft.com/office/powerpoint/2010/main" val="95220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B5A2F3-0473-4DA8-A319-9151BA00D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3A2FB4-172C-4A10-8282-8CA80D077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 name="Oval 12">
            <a:extLst>
              <a:ext uri="{FF2B5EF4-FFF2-40B4-BE49-F238E27FC236}">
                <a16:creationId xmlns:a16="http://schemas.microsoft.com/office/drawing/2014/main" id="{8812D265-C8D7-4ECC-9488-7A83EC4625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4746" y="1901592"/>
            <a:ext cx="3571970" cy="3571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decorative circles">
            <a:extLst>
              <a:ext uri="{FF2B5EF4-FFF2-40B4-BE49-F238E27FC236}">
                <a16:creationId xmlns:a16="http://schemas.microsoft.com/office/drawing/2014/main" id="{B49C130A-90BE-4292-A028-963CF1D78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8662" y="310026"/>
            <a:ext cx="1902995" cy="6016634"/>
            <a:chOff x="7098662" y="310026"/>
            <a:chExt cx="1902995" cy="6016634"/>
          </a:xfrm>
        </p:grpSpPr>
        <p:sp>
          <p:nvSpPr>
            <p:cNvPr id="16" name="Oval 15">
              <a:extLst>
                <a:ext uri="{FF2B5EF4-FFF2-40B4-BE49-F238E27FC236}">
                  <a16:creationId xmlns:a16="http://schemas.microsoft.com/office/drawing/2014/main" id="{190E747C-EAF8-4219-8B02-D5237B4A4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08370" y="6020880"/>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CEC9DE3-14D4-4EC4-A5B8-E2543F817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98662" y="578700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C025A4-8B5D-457E-A704-7D3C94A6C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08481" y="310026"/>
              <a:ext cx="226735" cy="226735"/>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76CE2DA-BDE7-4A7A-8365-5187C7835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35216" y="735547"/>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3">
            <a:extLst>
              <a:ext uri="{FF2B5EF4-FFF2-40B4-BE49-F238E27FC236}">
                <a16:creationId xmlns:a16="http://schemas.microsoft.com/office/drawing/2014/main" id="{70D65A8E-CE50-4EAC-B768-FB14A43A8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3310" y="284085"/>
            <a:ext cx="1571298" cy="157129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A2BC7B31-61BD-4C66-A939-6DBA2907B4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3925" y="284084"/>
            <a:ext cx="1571299" cy="1571299"/>
          </a:xfrm>
          <a:prstGeom prst="rect">
            <a:avLst/>
          </a:prstGeom>
        </p:spPr>
      </p:pic>
      <p:sp>
        <p:nvSpPr>
          <p:cNvPr id="25" name="Oval 2">
            <a:extLst>
              <a:ext uri="{FF2B5EF4-FFF2-40B4-BE49-F238E27FC236}">
                <a16:creationId xmlns:a16="http://schemas.microsoft.com/office/drawing/2014/main" id="{E146D554-BA89-4E29-8F54-3D66DBF5F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98822" y="433212"/>
            <a:ext cx="2249928" cy="2249928"/>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368DAA3F-E241-4632-9341-33976CDCD9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8284" y="423393"/>
            <a:ext cx="2120466" cy="2120466"/>
          </a:xfrm>
          <a:prstGeom prst="rect">
            <a:avLst/>
          </a:prstGeom>
        </p:spPr>
      </p:pic>
      <p:sp>
        <p:nvSpPr>
          <p:cNvPr id="3" name="Content Placeholder 2">
            <a:extLst>
              <a:ext uri="{FF2B5EF4-FFF2-40B4-BE49-F238E27FC236}">
                <a16:creationId xmlns:a16="http://schemas.microsoft.com/office/drawing/2014/main" id="{D077EB1E-F47C-98C1-AB4A-978F4824AD9D}"/>
              </a:ext>
            </a:extLst>
          </p:cNvPr>
          <p:cNvSpPr>
            <a:spLocks noGrp="1"/>
          </p:cNvSpPr>
          <p:nvPr>
            <p:ph idx="1"/>
          </p:nvPr>
        </p:nvSpPr>
        <p:spPr>
          <a:xfrm>
            <a:off x="418652" y="1091321"/>
            <a:ext cx="7597598" cy="5476596"/>
          </a:xfrm>
        </p:spPr>
        <p:txBody>
          <a:bodyPr vert="horz" lIns="91440" tIns="45720" rIns="91440" bIns="45720" rtlCol="0" anchor="t">
            <a:noAutofit/>
          </a:bodyPr>
          <a:lstStyle/>
          <a:p>
            <a:pPr>
              <a:buClr>
                <a:srgbClr val="B1005E"/>
              </a:buClr>
            </a:pPr>
            <a:r>
              <a:rPr lang="en-US" dirty="0">
                <a:cs typeface="Calibri"/>
              </a:rPr>
              <a:t>Several works on diagnosis were developed in the area of breast cancer.</a:t>
            </a:r>
            <a:endParaRPr lang="en-US" dirty="0">
              <a:ea typeface="+mn-lt"/>
              <a:cs typeface="+mn-lt"/>
            </a:endParaRPr>
          </a:p>
          <a:p>
            <a:pPr>
              <a:buClr>
                <a:srgbClr val="B1005E"/>
              </a:buClr>
            </a:pPr>
            <a:r>
              <a:rPr lang="en-US" dirty="0">
                <a:ea typeface="+mn-lt"/>
                <a:cs typeface="+mn-lt"/>
              </a:rPr>
              <a:t>A total of 1,879 articles were reviewed, of which 11 were selected for systematic review and meta-analysis </a:t>
            </a:r>
            <a:r>
              <a:rPr lang="en-US" baseline="30000" dirty="0">
                <a:ea typeface="+mn-lt"/>
                <a:cs typeface="+mn-lt"/>
              </a:rPr>
              <a:t>[18]</a:t>
            </a:r>
            <a:r>
              <a:rPr lang="en-US" dirty="0">
                <a:ea typeface="+mn-lt"/>
                <a:cs typeface="+mn-lt"/>
              </a:rPr>
              <a:t>. </a:t>
            </a:r>
          </a:p>
          <a:p>
            <a:pPr>
              <a:buClr>
                <a:srgbClr val="B1005E"/>
              </a:buClr>
            </a:pPr>
            <a:r>
              <a:rPr lang="en-US" dirty="0">
                <a:ea typeface="+mn-lt"/>
                <a:cs typeface="+mn-lt"/>
              </a:rPr>
              <a:t>Five algorithms for machine learning able to predict breast cancer risk were identified: Super Vector Machine (SVM); Artificial Neural Networks (ANN); Decision Tree (DT); Naive Bayes (NB); and K-Nearest Neighbor (KNN) </a:t>
            </a:r>
            <a:r>
              <a:rPr lang="en-US" baseline="30000" dirty="0">
                <a:ea typeface="+mn-lt"/>
                <a:cs typeface="+mn-lt"/>
              </a:rPr>
              <a:t>[18]</a:t>
            </a:r>
            <a:r>
              <a:rPr lang="en-US" dirty="0">
                <a:ea typeface="+mn-lt"/>
                <a:cs typeface="+mn-lt"/>
              </a:rPr>
              <a:t>. </a:t>
            </a:r>
          </a:p>
          <a:p>
            <a:pPr>
              <a:buClr>
                <a:srgbClr val="B1005E"/>
              </a:buClr>
            </a:pPr>
            <a:r>
              <a:rPr lang="en-US" dirty="0">
                <a:ea typeface="+mn-lt"/>
                <a:cs typeface="+mn-lt"/>
              </a:rPr>
              <a:t>With the SVM, the Area Under Curve (AUC) from the SROC was &gt; 90%, therefore classified into the excellent category </a:t>
            </a:r>
            <a:r>
              <a:rPr lang="en-US" baseline="30000" dirty="0">
                <a:ea typeface="+mn-lt"/>
                <a:cs typeface="+mn-lt"/>
              </a:rPr>
              <a:t>[18]</a:t>
            </a:r>
            <a:r>
              <a:rPr lang="en-US" dirty="0">
                <a:ea typeface="+mn-lt"/>
                <a:cs typeface="+mn-lt"/>
              </a:rPr>
              <a:t>.</a:t>
            </a:r>
            <a:endParaRPr lang="en-US" dirty="0">
              <a:cs typeface="Calibri"/>
            </a:endParaRPr>
          </a:p>
          <a:p>
            <a:pPr>
              <a:buClr>
                <a:srgbClr val="B1005E"/>
              </a:buClr>
            </a:pPr>
            <a:r>
              <a:rPr lang="en-US" b="1" dirty="0">
                <a:ea typeface="+mn-lt"/>
                <a:cs typeface="+mn-lt"/>
              </a:rPr>
              <a:t>Based on the experiment conducted till now, it shows that experienced physicians can detect cancer by 79% accuracy, while a 91% (sometimes up to 97%) accuracy can be achieved using Machine Learning techniques </a:t>
            </a:r>
            <a:r>
              <a:rPr lang="en-US" b="1" baseline="30000" dirty="0">
                <a:ea typeface="+mn-lt"/>
                <a:cs typeface="+mn-lt"/>
              </a:rPr>
              <a:t>[5]</a:t>
            </a:r>
            <a:r>
              <a:rPr lang="en-US" b="1" dirty="0">
                <a:ea typeface="+mn-lt"/>
                <a:cs typeface="+mn-lt"/>
              </a:rPr>
              <a:t>.</a:t>
            </a:r>
            <a:endParaRPr lang="en-US" dirty="0">
              <a:ea typeface="+mn-lt"/>
              <a:cs typeface="+mn-lt"/>
            </a:endParaRPr>
          </a:p>
          <a:p>
            <a:pPr>
              <a:buClr>
                <a:srgbClr val="B1005E"/>
              </a:buClr>
            </a:pPr>
            <a:r>
              <a:rPr lang="en-US" b="1" dirty="0">
                <a:solidFill>
                  <a:srgbClr val="FF0000"/>
                </a:solidFill>
                <a:cs typeface="Calibri"/>
              </a:rPr>
              <a:t>Machine Learning technique can dramatically improve the level of diagnosis in breast cancer </a:t>
            </a:r>
            <a:r>
              <a:rPr lang="en-US" b="1" baseline="30000" dirty="0">
                <a:solidFill>
                  <a:srgbClr val="FF0000"/>
                </a:solidFill>
                <a:cs typeface="Calibri"/>
              </a:rPr>
              <a:t>[5]</a:t>
            </a:r>
            <a:r>
              <a:rPr lang="en-US" b="1" dirty="0">
                <a:solidFill>
                  <a:srgbClr val="FF0000"/>
                </a:solidFill>
                <a:cs typeface="Calibri"/>
              </a:rPr>
              <a:t>.</a:t>
            </a:r>
          </a:p>
          <a:p>
            <a:pPr marL="0" indent="0">
              <a:buClr>
                <a:srgbClr val="B1005E"/>
              </a:buClr>
              <a:buNone/>
            </a:pPr>
            <a:endParaRPr lang="en-US" dirty="0">
              <a:cs typeface="Calibri"/>
            </a:endParaRPr>
          </a:p>
          <a:p>
            <a:pPr>
              <a:buClr>
                <a:srgbClr val="B1005E"/>
              </a:buClr>
            </a:pPr>
            <a:endParaRPr lang="en-US" sz="1100" b="1" dirty="0">
              <a:cs typeface="Calibri"/>
            </a:endParaRPr>
          </a:p>
        </p:txBody>
      </p:sp>
      <p:sp>
        <p:nvSpPr>
          <p:cNvPr id="29" name="Oval 1">
            <a:extLst>
              <a:ext uri="{FF2B5EF4-FFF2-40B4-BE49-F238E27FC236}">
                <a16:creationId xmlns:a16="http://schemas.microsoft.com/office/drawing/2014/main" id="{EB34BC89-82D5-4162-B94D-2CF60F872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2422" y="4357470"/>
            <a:ext cx="1996328" cy="1996328"/>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32C1B295-A43E-4E98-89E5-68F718878C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49677" y="4362986"/>
            <a:ext cx="1996328" cy="1996328"/>
          </a:xfrm>
          <a:prstGeom prst="rect">
            <a:avLst/>
          </a:prstGeom>
        </p:spPr>
      </p:pic>
      <p:pic>
        <p:nvPicPr>
          <p:cNvPr id="5" name="Picture 5" descr="Diagram&#10;&#10;Description automatically generated">
            <a:extLst>
              <a:ext uri="{FF2B5EF4-FFF2-40B4-BE49-F238E27FC236}">
                <a16:creationId xmlns:a16="http://schemas.microsoft.com/office/drawing/2014/main" id="{F16703F8-6B8A-0EED-EE1A-55837A01B05A}"/>
              </a:ext>
            </a:extLst>
          </p:cNvPr>
          <p:cNvPicPr>
            <a:picLocks noChangeAspect="1"/>
          </p:cNvPicPr>
          <p:nvPr/>
        </p:nvPicPr>
        <p:blipFill>
          <a:blip r:embed="rId8"/>
          <a:stretch>
            <a:fillRect/>
          </a:stretch>
        </p:blipFill>
        <p:spPr>
          <a:xfrm>
            <a:off x="8210299" y="58943"/>
            <a:ext cx="3800726" cy="6435314"/>
          </a:xfrm>
          <a:prstGeom prst="rect">
            <a:avLst/>
          </a:prstGeom>
        </p:spPr>
      </p:pic>
      <p:sp>
        <p:nvSpPr>
          <p:cNvPr id="6" name="TextBox 5">
            <a:extLst>
              <a:ext uri="{FF2B5EF4-FFF2-40B4-BE49-F238E27FC236}">
                <a16:creationId xmlns:a16="http://schemas.microsoft.com/office/drawing/2014/main" id="{ABB28D4B-6D40-1572-A027-D366B817EA3F}"/>
              </a:ext>
            </a:extLst>
          </p:cNvPr>
          <p:cNvSpPr txBox="1"/>
          <p:nvPr/>
        </p:nvSpPr>
        <p:spPr>
          <a:xfrm>
            <a:off x="8210299" y="6481701"/>
            <a:ext cx="48196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333333"/>
                </a:solidFill>
                <a:latin typeface="Cambria"/>
                <a:ea typeface="Cambria"/>
              </a:rPr>
              <a:t>Flow Diagram Research Procedure </a:t>
            </a:r>
            <a:r>
              <a:rPr lang="en-US" sz="1600" baseline="30000" dirty="0">
                <a:latin typeface="Calibri"/>
                <a:ea typeface="Cambria"/>
                <a:cs typeface="Calibri"/>
              </a:rPr>
              <a:t>[18]</a:t>
            </a:r>
            <a:endParaRPr lang="en-US" sz="1600" baseline="30000" dirty="0"/>
          </a:p>
        </p:txBody>
      </p:sp>
      <p:sp>
        <p:nvSpPr>
          <p:cNvPr id="2" name="Title 1">
            <a:extLst>
              <a:ext uri="{FF2B5EF4-FFF2-40B4-BE49-F238E27FC236}">
                <a16:creationId xmlns:a16="http://schemas.microsoft.com/office/drawing/2014/main" id="{821928D9-FAE7-832E-EF61-FB9FA95A4520}"/>
              </a:ext>
            </a:extLst>
          </p:cNvPr>
          <p:cNvSpPr>
            <a:spLocks noGrp="1"/>
          </p:cNvSpPr>
          <p:nvPr>
            <p:ph type="title"/>
          </p:nvPr>
        </p:nvSpPr>
        <p:spPr>
          <a:xfrm>
            <a:off x="-40924" y="-84547"/>
            <a:ext cx="8809360" cy="891784"/>
          </a:xfrm>
        </p:spPr>
        <p:txBody>
          <a:bodyPr anchor="b">
            <a:normAutofit fontScale="90000"/>
          </a:bodyPr>
          <a:lstStyle/>
          <a:p>
            <a:r>
              <a:rPr lang="en-US" sz="4400" dirty="0">
                <a:ea typeface="+mj-lt"/>
                <a:cs typeface="+mj-lt"/>
              </a:rPr>
              <a:t>4. Diagnosis using ML : current practices </a:t>
            </a:r>
          </a:p>
        </p:txBody>
      </p:sp>
    </p:spTree>
    <p:extLst>
      <p:ext uri="{BB962C8B-B14F-4D97-AF65-F5344CB8AC3E}">
        <p14:creationId xmlns:p14="http://schemas.microsoft.com/office/powerpoint/2010/main" val="2886258512"/>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FDAFC45BF8F67468DFA590F3E6F5810" ma:contentTypeVersion="12" ma:contentTypeDescription="Create a new document." ma:contentTypeScope="" ma:versionID="0573f2e3904aed295fd700201cdc9ece">
  <xsd:schema xmlns:xsd="http://www.w3.org/2001/XMLSchema" xmlns:xs="http://www.w3.org/2001/XMLSchema" xmlns:p="http://schemas.microsoft.com/office/2006/metadata/properties" xmlns:ns3="0d7fb4bc-b832-4809-9690-1bdc6253cd03" xmlns:ns4="6549ba2a-b72c-4a33-8dd2-9b4a5ac885e1" targetNamespace="http://schemas.microsoft.com/office/2006/metadata/properties" ma:root="true" ma:fieldsID="afe3beb5a3c99a616c4f9d1b9e698d8a" ns3:_="" ns4:_="">
    <xsd:import namespace="0d7fb4bc-b832-4809-9690-1bdc6253cd03"/>
    <xsd:import namespace="6549ba2a-b72c-4a33-8dd2-9b4a5ac885e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7fb4bc-b832-4809-9690-1bdc6253cd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ba2a-b72c-4a33-8dd2-9b4a5ac885e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d7fb4bc-b832-4809-9690-1bdc6253cd03" xsi:nil="true"/>
  </documentManagement>
</p:properties>
</file>

<file path=customXml/itemProps1.xml><?xml version="1.0" encoding="utf-8"?>
<ds:datastoreItem xmlns:ds="http://schemas.openxmlformats.org/officeDocument/2006/customXml" ds:itemID="{9085FFAA-B16B-4494-A7C6-F41F2D7AEF87}">
  <ds:schemaRefs>
    <ds:schemaRef ds:uri="http://schemas.microsoft.com/sharepoint/v3/contenttype/forms"/>
  </ds:schemaRefs>
</ds:datastoreItem>
</file>

<file path=customXml/itemProps2.xml><?xml version="1.0" encoding="utf-8"?>
<ds:datastoreItem xmlns:ds="http://schemas.openxmlformats.org/officeDocument/2006/customXml" ds:itemID="{1F398EE5-3DA6-4945-AFC9-743C7EB70C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7fb4bc-b832-4809-9690-1bdc6253cd03"/>
    <ds:schemaRef ds:uri="6549ba2a-b72c-4a33-8dd2-9b4a5ac885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4D7C28-856C-43D4-BEC9-13AE0786EBD3}">
  <ds:schemaRefs>
    <ds:schemaRef ds:uri="http://schemas.openxmlformats.org/package/2006/metadata/core-properties"/>
    <ds:schemaRef ds:uri="http://www.w3.org/XML/1998/namespace"/>
    <ds:schemaRef ds:uri="http://schemas.microsoft.com/office/2006/documentManagement/types"/>
    <ds:schemaRef ds:uri="http://purl.org/dc/elements/1.1/"/>
    <ds:schemaRef ds:uri="6549ba2a-b72c-4a33-8dd2-9b4a5ac885e1"/>
    <ds:schemaRef ds:uri="0d7fb4bc-b832-4809-9690-1bdc6253cd03"/>
    <ds:schemaRef ds:uri="http://purl.org/dc/dcmitype/"/>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345</TotalTime>
  <Words>5207</Words>
  <Application>Microsoft Office PowerPoint</Application>
  <PresentationFormat>Widescreen</PresentationFormat>
  <Paragraphs>458</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ConfettiVTI</vt:lpstr>
      <vt:lpstr>CS 6V81 -  Independent Study Conceptual Modelling of Machine Learning  for  Exploring Machine Learning Techniques potentially preferable for Breast Cancer diagnosis          </vt:lpstr>
      <vt:lpstr>Flow of independent study process</vt:lpstr>
      <vt:lpstr>1. What is Breast Cancer?</vt:lpstr>
      <vt:lpstr>2. How common is breast cancer?</vt:lpstr>
      <vt:lpstr>2. How common is breast cancer? (cont.)</vt:lpstr>
      <vt:lpstr>2. How common is breast cancer? (cont.)</vt:lpstr>
      <vt:lpstr>3. General observations on diagnosis</vt:lpstr>
      <vt:lpstr>3. General observations on diagnosis (cont.)</vt:lpstr>
      <vt:lpstr>4. Diagnosis using ML : current practices </vt:lpstr>
      <vt:lpstr>5. Cost-effectiveness of diagnosis using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 SVM in detection of tumors[17] </vt:lpstr>
      <vt:lpstr>8. SVM in detection of tumors [17] (cont.) </vt:lpstr>
      <vt:lpstr>9. What is SVM?</vt:lpstr>
      <vt:lpstr>10. Advantages &amp; Disadvantages of SVM [5]</vt:lpstr>
      <vt:lpstr>11. Breast Cancer Classification using SVM</vt:lpstr>
      <vt:lpstr>Ten real-valued features are computed for each cell nucleus [5]:</vt:lpstr>
      <vt:lpstr>13. Algorithm[5]</vt:lpstr>
      <vt:lpstr>14. Results</vt:lpstr>
      <vt:lpstr>Correlation between features</vt:lpstr>
      <vt:lpstr>PowerPoint Presentation</vt:lpstr>
      <vt:lpstr>15. Improvements in the model</vt:lpstr>
      <vt:lpstr>16. Risk of misdiagnosis</vt:lpstr>
      <vt:lpstr>17. Summary</vt:lpstr>
      <vt:lpstr>References</vt:lpstr>
      <vt:lpstr>Hyperplanes and Support Vectors [20] </vt:lpstr>
      <vt:lpstr>Hyperplanes and Support Vectors (cont.) [20] </vt:lpstr>
      <vt:lpstr>Large Margin Intuition [20]</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Thakur, Astha Sanjay Singh</cp:lastModifiedBy>
  <cp:revision>2349</cp:revision>
  <dcterms:created xsi:type="dcterms:W3CDTF">2022-11-10T00:13:43Z</dcterms:created>
  <dcterms:modified xsi:type="dcterms:W3CDTF">2022-12-12T00:44:56Z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0x0101002FDAFC45BF8F67468DFA590F3E6F5810</vt:lpwstr>
  </property>
</Properties>
</file>